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1F79D9-0C52-439F-BB8E-EDB24FC3BB3D}" type="datetimeFigureOut">
              <a:rPr lang="tr-TR" smtClean="0"/>
              <a:t>03.03.2020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CD55F4-2767-45A5-ADC3-61F74659218D}" type="slidenum">
              <a:rPr lang="tr-TR" smtClean="0"/>
              <a:t>‹#›</a:t>
            </a:fld>
            <a:endParaRPr lang="tr-TR"/>
          </a:p>
        </p:txBody>
      </p:sp>
    </p:spTree>
    <p:extLst>
      <p:ext uri="{BB962C8B-B14F-4D97-AF65-F5344CB8AC3E}">
        <p14:creationId xmlns:p14="http://schemas.microsoft.com/office/powerpoint/2010/main" val="1087205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ln/>
        </p:spPr>
      </p:sp>
      <p:sp>
        <p:nvSpPr>
          <p:cNvPr id="155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smtClean="0">
                <a:ea typeface="ＭＳ Ｐゴシック" pitchFamily="34" charset="-128"/>
              </a:rPr>
              <a:t>Bir bireyin ya da toplumsal kümenin sayrılıklarını, uyumsuzluklarını gidermek ve onları sağlığına, toplumsal uyuma kavuşturmak amacıyla yapılan görüşme, bkz. özesağaltıcı görüşme.</a:t>
            </a:r>
            <a:endParaRPr lang="en-US" altLang="tr-TR" smtClean="0">
              <a:ea typeface="ＭＳ Ｐゴシック" pitchFamily="34" charset="-128"/>
            </a:endParaRPr>
          </a:p>
        </p:txBody>
      </p:sp>
      <p:sp>
        <p:nvSpPr>
          <p:cNvPr id="155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F851DB9F-F238-4C1C-88EA-094E86A3CB66}" type="slidenum">
              <a:rPr lang="tr-TR" altLang="tr-TR" sz="1200">
                <a:solidFill>
                  <a:prstClr val="black"/>
                </a:solidFill>
                <a:latin typeface="Times New Roman" pitchFamily="18" charset="0"/>
              </a:rPr>
              <a:pPr/>
              <a:t>1</a:t>
            </a:fld>
            <a:endParaRPr lang="tr-TR" altLang="tr-TR" sz="1200">
              <a:solidFill>
                <a:prstClr val="black"/>
              </a:solidFill>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Slayt Görüntüsü Yer Tutucusu"/>
          <p:cNvSpPr>
            <a:spLocks noGrp="1" noRot="1" noChangeAspect="1" noTextEdit="1"/>
          </p:cNvSpPr>
          <p:nvPr>
            <p:ph type="sldImg"/>
          </p:nvPr>
        </p:nvSpPr>
        <p:spPr>
          <a:ln/>
        </p:spPr>
      </p:sp>
      <p:sp>
        <p:nvSpPr>
          <p:cNvPr id="21506"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smtClean="0">
              <a:ea typeface="ＭＳ Ｐゴシック" pitchFamily="34" charset="-128"/>
            </a:endParaRPr>
          </a:p>
        </p:txBody>
      </p:sp>
      <p:sp>
        <p:nvSpPr>
          <p:cNvPr id="21507"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28CF4F1D-675E-4E85-8418-AE5DE1840405}" type="slidenum">
              <a:rPr lang="tr-TR" altLang="tr-TR" sz="1200">
                <a:solidFill>
                  <a:prstClr val="black"/>
                </a:solidFill>
                <a:latin typeface="Times New Roman" pitchFamily="18" charset="0"/>
              </a:rPr>
              <a:pPr/>
              <a:t>3</a:t>
            </a:fld>
            <a:endParaRPr lang="tr-TR" altLang="tr-TR" sz="1200">
              <a:solidFill>
                <a:prstClr val="black"/>
              </a:solidFill>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Slayt Görüntüsü Yer Tutucusu"/>
          <p:cNvSpPr>
            <a:spLocks noGrp="1" noRot="1" noChangeAspect="1" noTextEdit="1"/>
          </p:cNvSpPr>
          <p:nvPr>
            <p:ph type="sldImg"/>
          </p:nvPr>
        </p:nvSpPr>
        <p:spPr>
          <a:ln/>
        </p:spPr>
      </p:sp>
      <p:sp>
        <p:nvSpPr>
          <p:cNvPr id="26626"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b="1" smtClean="0">
                <a:ea typeface="ＭＳ Ｐゴシック" pitchFamily="34" charset="-128"/>
              </a:rPr>
              <a:t>Migrene bakış</a:t>
            </a:r>
            <a:endParaRPr lang="tr-TR" altLang="tr-TR" smtClean="0">
              <a:ea typeface="ＭＳ Ｐゴシック" pitchFamily="34" charset="-128"/>
            </a:endParaRPr>
          </a:p>
          <a:p>
            <a:r>
              <a:rPr lang="tr-TR" altLang="tr-TR" smtClean="0">
                <a:ea typeface="ＭＳ Ｐゴシック" pitchFamily="34" charset="-128"/>
              </a:rPr>
              <a:t>Bütünsel bir doktor bir hastayı tedavi etmek için, geleneksel ilaçtan alternatif tedavilere kadar tüm sağlık formlarını kullanabilir. Örneğin hastanın migrenle ilgili şikâyetleri varsa holistik tedaviyi benimsemiş bir doktor sadece ilaç tedavisinden ziyade kişinin baş ağrısı, neden olabilecek beslenme ve uyku alışkanlıkları, stres ve kişisel sorunlar ve tercih edilen manevi uygulamalar gibi tüm potansiyel faktörleri göz önüne alır.</a:t>
            </a:r>
          </a:p>
          <a:p>
            <a:r>
              <a:rPr lang="tr-TR" altLang="tr-TR" smtClean="0">
                <a:ea typeface="ＭＳ Ｐゴシック" pitchFamily="34" charset="-128"/>
              </a:rPr>
              <a:t>Tedavi planı semptomları hafifletmek için ilaç içerebileceği gibi baş ağrısını önlemek için yaşam tarzı değişikliklerini kapsayabilir. Diğer bir deyişle, Holistik tıp belirtileri dikkate alıp aynı zamanda bu belirtilerin altında yatan nedenlerini arar. Yani hastalığın sebebini açıklayacak 'hikayenin arkasında hikaye' aranır.</a:t>
            </a:r>
          </a:p>
          <a:p>
            <a:r>
              <a:rPr lang="tr-TR" altLang="tr-TR" smtClean="0">
                <a:ea typeface="ＭＳ Ｐゴシック" pitchFamily="34" charset="-128"/>
              </a:rPr>
              <a:t>Holistik tedavi alternatif tıp uygulayıcılarının geleneksel tedavilerinin temelini oluştursa da ortak kanının aksine bütünsel tedavi sadece </a:t>
            </a:r>
            <a:r>
              <a:rPr lang="ja-JP" altLang="tr-TR" smtClean="0">
                <a:ea typeface="ＭＳ Ｐゴシック" pitchFamily="34" charset="-128"/>
              </a:rPr>
              <a:t>‘</a:t>
            </a:r>
            <a:r>
              <a:rPr lang="tr-TR" altLang="ja-JP" smtClean="0">
                <a:ea typeface="ＭＳ Ｐゴシック" pitchFamily="34" charset="-128"/>
              </a:rPr>
              <a:t> alternatif</a:t>
            </a:r>
            <a:r>
              <a:rPr lang="ja-JP" altLang="tr-TR" smtClean="0">
                <a:ea typeface="ＭＳ Ｐゴシック" pitchFamily="34" charset="-128"/>
              </a:rPr>
              <a:t>’</a:t>
            </a:r>
            <a:r>
              <a:rPr lang="tr-TR" altLang="ja-JP" smtClean="0">
                <a:ea typeface="ＭＳ Ｐゴシック" pitchFamily="34" charset="-128"/>
              </a:rPr>
              <a:t> tıp değildir.</a:t>
            </a:r>
          </a:p>
          <a:p>
            <a:endParaRPr lang="tr-TR" altLang="tr-TR" smtClean="0">
              <a:ea typeface="ＭＳ Ｐゴシック" pitchFamily="34" charset="-128"/>
            </a:endParaRPr>
          </a:p>
        </p:txBody>
      </p:sp>
      <p:sp>
        <p:nvSpPr>
          <p:cNvPr id="26627"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3EEF3016-7245-4C6D-9291-81E13A84EA9E}" type="slidenum">
              <a:rPr lang="tr-TR" altLang="tr-TR" sz="1200">
                <a:solidFill>
                  <a:prstClr val="black"/>
                </a:solidFill>
                <a:latin typeface="Times New Roman" pitchFamily="18" charset="0"/>
              </a:rPr>
              <a:pPr/>
              <a:t>7</a:t>
            </a:fld>
            <a:endParaRPr lang="tr-TR" altLang="tr-TR" sz="1200">
              <a:solidFill>
                <a:prstClr val="black"/>
              </a:solidFill>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4F971C1B-6C9F-4CEE-8E8E-035761DB7749}"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70650789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3CB54DC0-D4ED-4175-970A-E883FE3C95D1}"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08402786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B7B39017-9171-44D8-B707-3FD3E63465ED}"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76550392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1D90F638-C409-445A-B3F6-7011433E5267}"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299036437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fld id="{2B4A7425-ADB6-4AB3-B20A-E24737279178}"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24518972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fld id="{6D25E0B9-984A-4009-B137-E42C0485E3CF}"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89442579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fld id="{925DD126-98C7-4711-BC4C-5B34C5389DC7}"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18591130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A1216B60-E553-437D-A69B-CE995DCB9A0E}"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58295716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188AF1EC-CC34-49EE-9FE2-5662E2B4857B}"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64670295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690C798B-115A-42C1-8456-D5D12367C3BA}"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23237610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15100" y="609600"/>
            <a:ext cx="1943100" cy="548640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85800" y="609600"/>
            <a:ext cx="5676900" cy="5486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C5F921E9-39BC-418E-A5CB-E9993AEC0A12}"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23876181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Başlık, Küçük Resim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Küçük Resim Yer Tutucusu"/>
          <p:cNvSpPr>
            <a:spLocks noGrp="1"/>
          </p:cNvSpPr>
          <p:nvPr>
            <p:ph type="clipArt" sz="half" idx="1"/>
          </p:nvPr>
        </p:nvSpPr>
        <p:spPr>
          <a:xfrm>
            <a:off x="685800" y="1981200"/>
            <a:ext cx="3810000" cy="4114800"/>
          </a:xfrm>
        </p:spPr>
        <p:txBody>
          <a:bodyPr/>
          <a:lstStyle/>
          <a:p>
            <a:pPr lvl="0"/>
            <a:endParaRPr lang="tr-TR" noProof="0" smtClean="0"/>
          </a:p>
        </p:txBody>
      </p:sp>
      <p:sp>
        <p:nvSpPr>
          <p:cNvPr id="4" name="3 Metin Yer Tutucusu"/>
          <p:cNvSpPr>
            <a:spLocks noGrp="1"/>
          </p:cNvSpPr>
          <p:nvPr>
            <p:ph type="body"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8600974D-A1CC-489F-8261-6766FF313E66}"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27167021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858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5B4B5A7C-74BC-4369-926F-BCF4151FD6BA}"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2994204219"/>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5613" y="273050"/>
            <a:ext cx="8226425"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5613" y="1598613"/>
            <a:ext cx="4037012"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8"/>
          <p:cNvSpPr>
            <a:spLocks noGrp="1" noChangeArrowheads="1"/>
          </p:cNvSpPr>
          <p:nvPr>
            <p:ph type="dt" sz="half" idx="10"/>
          </p:nvPr>
        </p:nvSpPr>
        <p:spPr>
          <a:ln/>
        </p:spPr>
        <p:txBody>
          <a:bodyPr/>
          <a:lstStyle>
            <a:lvl1pPr>
              <a:defRPr/>
            </a:lvl1pPr>
          </a:lstStyle>
          <a:p>
            <a:pPr>
              <a:defRPr/>
            </a:pPr>
            <a:endParaRPr lang="tr-TR" altLang="tr-TR">
              <a:solidFill>
                <a:srgbClr val="FFFF00"/>
              </a:solidFill>
            </a:endParaRPr>
          </a:p>
        </p:txBody>
      </p:sp>
      <p:sp>
        <p:nvSpPr>
          <p:cNvPr id="7" name="Rectangle 69"/>
          <p:cNvSpPr>
            <a:spLocks noGrp="1" noChangeArrowheads="1"/>
          </p:cNvSpPr>
          <p:nvPr>
            <p:ph type="ftr" sz="quarter" idx="11"/>
          </p:nvPr>
        </p:nvSpPr>
        <p:spPr>
          <a:ln/>
        </p:spPr>
        <p:txBody>
          <a:bodyPr/>
          <a:lstStyle>
            <a:lvl1pPr>
              <a:defRPr/>
            </a:lvl1pPr>
          </a:lstStyle>
          <a:p>
            <a:pPr>
              <a:defRPr/>
            </a:pPr>
            <a:endParaRPr lang="tr-TR" altLang="tr-TR">
              <a:solidFill>
                <a:srgbClr val="FFFF00"/>
              </a:solidFill>
            </a:endParaRPr>
          </a:p>
        </p:txBody>
      </p:sp>
      <p:sp>
        <p:nvSpPr>
          <p:cNvPr id="8" name="Rectangle 70"/>
          <p:cNvSpPr>
            <a:spLocks noGrp="1" noChangeArrowheads="1"/>
          </p:cNvSpPr>
          <p:nvPr>
            <p:ph type="sldNum" sz="quarter" idx="12"/>
          </p:nvPr>
        </p:nvSpPr>
        <p:spPr>
          <a:ln/>
        </p:spPr>
        <p:txBody>
          <a:bodyPr/>
          <a:lstStyle>
            <a:lvl1pPr>
              <a:defRPr/>
            </a:lvl1pPr>
          </a:lstStyle>
          <a:p>
            <a:pPr>
              <a:defRPr/>
            </a:pPr>
            <a:fld id="{BCB1D506-52F1-43EB-8BD3-19846BF8A485}" type="slidenum">
              <a:rPr lang="tr-TR" altLang="tr-TR">
                <a:solidFill>
                  <a:srgbClr val="FFFF00"/>
                </a:solidFill>
              </a:rPr>
              <a:pPr>
                <a:defRPr/>
              </a:pPr>
              <a:t>‹#›</a:t>
            </a:fld>
            <a:endParaRPr lang="tr-TR" altLang="tr-TR">
              <a:solidFill>
                <a:srgbClr val="FFFF00"/>
              </a:solidFill>
            </a:endParaRPr>
          </a:p>
        </p:txBody>
      </p:sp>
    </p:spTree>
    <p:extLst>
      <p:ext uri="{BB962C8B-B14F-4D97-AF65-F5344CB8AC3E}">
        <p14:creationId xmlns:p14="http://schemas.microsoft.com/office/powerpoint/2010/main" val="8255787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5613" y="273050"/>
            <a:ext cx="8226425" cy="1143000"/>
          </a:xfrm>
        </p:spPr>
        <p:txBody>
          <a:bodyPr/>
          <a:lstStyle/>
          <a:p>
            <a:r>
              <a:rPr lang="tr-TR" smtClean="0"/>
              <a:t>Asıl başlık stili için tıklatın</a:t>
            </a:r>
            <a:endParaRPr lang="tr-TR"/>
          </a:p>
        </p:txBody>
      </p:sp>
      <p:sp>
        <p:nvSpPr>
          <p:cNvPr id="3" name="İçerik Yer Tutucusu 2"/>
          <p:cNvSpPr>
            <a:spLocks noGrp="1"/>
          </p:cNvSpPr>
          <p:nvPr>
            <p:ph sz="quarter" idx="1"/>
          </p:nvPr>
        </p:nvSpPr>
        <p:spPr>
          <a:xfrm>
            <a:off x="455613" y="1598613"/>
            <a:ext cx="4037012"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55613" y="3922713"/>
            <a:ext cx="4037012"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İçerik Yer Tutucusu 5"/>
          <p:cNvSpPr>
            <a:spLocks noGrp="1"/>
          </p:cNvSpPr>
          <p:nvPr>
            <p:ph sz="quarter" idx="4"/>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68"/>
          <p:cNvSpPr>
            <a:spLocks noGrp="1" noChangeArrowheads="1"/>
          </p:cNvSpPr>
          <p:nvPr>
            <p:ph type="dt" sz="half" idx="10"/>
          </p:nvPr>
        </p:nvSpPr>
        <p:spPr>
          <a:ln/>
        </p:spPr>
        <p:txBody>
          <a:bodyPr/>
          <a:lstStyle>
            <a:lvl1pPr>
              <a:defRPr/>
            </a:lvl1pPr>
          </a:lstStyle>
          <a:p>
            <a:pPr>
              <a:defRPr/>
            </a:pPr>
            <a:endParaRPr lang="tr-TR" altLang="tr-TR">
              <a:solidFill>
                <a:srgbClr val="FFFF00"/>
              </a:solidFill>
            </a:endParaRPr>
          </a:p>
        </p:txBody>
      </p:sp>
      <p:sp>
        <p:nvSpPr>
          <p:cNvPr id="8" name="Rectangle 69"/>
          <p:cNvSpPr>
            <a:spLocks noGrp="1" noChangeArrowheads="1"/>
          </p:cNvSpPr>
          <p:nvPr>
            <p:ph type="ftr" sz="quarter" idx="11"/>
          </p:nvPr>
        </p:nvSpPr>
        <p:spPr>
          <a:ln/>
        </p:spPr>
        <p:txBody>
          <a:bodyPr/>
          <a:lstStyle>
            <a:lvl1pPr>
              <a:defRPr/>
            </a:lvl1pPr>
          </a:lstStyle>
          <a:p>
            <a:pPr>
              <a:defRPr/>
            </a:pPr>
            <a:endParaRPr lang="tr-TR" altLang="tr-TR">
              <a:solidFill>
                <a:srgbClr val="FFFF00"/>
              </a:solidFill>
            </a:endParaRPr>
          </a:p>
        </p:txBody>
      </p:sp>
      <p:sp>
        <p:nvSpPr>
          <p:cNvPr id="9" name="Rectangle 70"/>
          <p:cNvSpPr>
            <a:spLocks noGrp="1" noChangeArrowheads="1"/>
          </p:cNvSpPr>
          <p:nvPr>
            <p:ph type="sldNum" sz="quarter" idx="12"/>
          </p:nvPr>
        </p:nvSpPr>
        <p:spPr>
          <a:ln/>
        </p:spPr>
        <p:txBody>
          <a:bodyPr/>
          <a:lstStyle>
            <a:lvl1pPr>
              <a:defRPr/>
            </a:lvl1pPr>
          </a:lstStyle>
          <a:p>
            <a:pPr>
              <a:defRPr/>
            </a:pPr>
            <a:fld id="{B42D0A1E-8493-4E3B-BCD7-D6B7E3E62490}" type="slidenum">
              <a:rPr lang="tr-TR" altLang="tr-TR">
                <a:solidFill>
                  <a:srgbClr val="FFFF00"/>
                </a:solidFill>
              </a:rPr>
              <a:pPr>
                <a:defRPr/>
              </a:pPr>
              <a:t>‹#›</a:t>
            </a:fld>
            <a:endParaRPr lang="tr-TR" altLang="tr-TR">
              <a:solidFill>
                <a:srgbClr val="FFFF00"/>
              </a:solidFill>
            </a:endParaRPr>
          </a:p>
        </p:txBody>
      </p:sp>
    </p:spTree>
    <p:extLst>
      <p:ext uri="{BB962C8B-B14F-4D97-AF65-F5344CB8AC3E}">
        <p14:creationId xmlns:p14="http://schemas.microsoft.com/office/powerpoint/2010/main" val="788784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5613" y="273050"/>
            <a:ext cx="8226425" cy="1143000"/>
          </a:xfrm>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5613" y="1598613"/>
            <a:ext cx="4037012"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8"/>
          <p:cNvSpPr>
            <a:spLocks noGrp="1" noChangeArrowheads="1"/>
          </p:cNvSpPr>
          <p:nvPr>
            <p:ph type="dt" sz="half" idx="10"/>
          </p:nvPr>
        </p:nvSpPr>
        <p:spPr>
          <a:ln/>
        </p:spPr>
        <p:txBody>
          <a:bodyPr/>
          <a:lstStyle>
            <a:lvl1pPr>
              <a:defRPr/>
            </a:lvl1pPr>
          </a:lstStyle>
          <a:p>
            <a:pPr>
              <a:defRPr/>
            </a:pPr>
            <a:endParaRPr lang="tr-TR" altLang="tr-TR">
              <a:solidFill>
                <a:srgbClr val="FFFF00"/>
              </a:solidFill>
            </a:endParaRPr>
          </a:p>
        </p:txBody>
      </p:sp>
      <p:sp>
        <p:nvSpPr>
          <p:cNvPr id="7" name="Rectangle 69"/>
          <p:cNvSpPr>
            <a:spLocks noGrp="1" noChangeArrowheads="1"/>
          </p:cNvSpPr>
          <p:nvPr>
            <p:ph type="ftr" sz="quarter" idx="11"/>
          </p:nvPr>
        </p:nvSpPr>
        <p:spPr>
          <a:ln/>
        </p:spPr>
        <p:txBody>
          <a:bodyPr/>
          <a:lstStyle>
            <a:lvl1pPr>
              <a:defRPr/>
            </a:lvl1pPr>
          </a:lstStyle>
          <a:p>
            <a:pPr>
              <a:defRPr/>
            </a:pPr>
            <a:endParaRPr lang="tr-TR" altLang="tr-TR">
              <a:solidFill>
                <a:srgbClr val="FFFF00"/>
              </a:solidFill>
            </a:endParaRPr>
          </a:p>
        </p:txBody>
      </p:sp>
      <p:sp>
        <p:nvSpPr>
          <p:cNvPr id="8" name="Rectangle 70"/>
          <p:cNvSpPr>
            <a:spLocks noGrp="1" noChangeArrowheads="1"/>
          </p:cNvSpPr>
          <p:nvPr>
            <p:ph type="sldNum" sz="quarter" idx="12"/>
          </p:nvPr>
        </p:nvSpPr>
        <p:spPr>
          <a:ln/>
        </p:spPr>
        <p:txBody>
          <a:bodyPr/>
          <a:lstStyle>
            <a:lvl1pPr>
              <a:defRPr/>
            </a:lvl1pPr>
          </a:lstStyle>
          <a:p>
            <a:pPr>
              <a:defRPr/>
            </a:pPr>
            <a:fld id="{4A9F3B25-6E13-4A93-BC46-5C38681EF4C1}" type="slidenum">
              <a:rPr lang="tr-TR" altLang="tr-TR">
                <a:solidFill>
                  <a:srgbClr val="FFFF00"/>
                </a:solidFill>
              </a:rPr>
              <a:pPr>
                <a:defRPr/>
              </a:pPr>
              <a:t>‹#›</a:t>
            </a:fld>
            <a:endParaRPr lang="tr-TR" altLang="tr-TR">
              <a:solidFill>
                <a:srgbClr val="FFFF00"/>
              </a:solidFill>
            </a:endParaRPr>
          </a:p>
        </p:txBody>
      </p:sp>
    </p:spTree>
    <p:extLst>
      <p:ext uri="{BB962C8B-B14F-4D97-AF65-F5344CB8AC3E}">
        <p14:creationId xmlns:p14="http://schemas.microsoft.com/office/powerpoint/2010/main" val="1016289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9421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mn-ea"/>
              </a:defRPr>
            </a:lvl1pPr>
          </a:lstStyle>
          <a:p>
            <a:pPr fontAlgn="base">
              <a:spcBef>
                <a:spcPct val="0"/>
              </a:spcBef>
              <a:spcAft>
                <a:spcPct val="0"/>
              </a:spcAft>
              <a:defRPr/>
            </a:pPr>
            <a:endParaRPr lang="tr-TR">
              <a:solidFill>
                <a:srgbClr val="FFFF00"/>
              </a:solidFill>
            </a:endParaRPr>
          </a:p>
        </p:txBody>
      </p:sp>
      <p:sp>
        <p:nvSpPr>
          <p:cNvPr id="9421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mn-ea"/>
              </a:defRPr>
            </a:lvl1pPr>
          </a:lstStyle>
          <a:p>
            <a:pPr fontAlgn="base">
              <a:spcBef>
                <a:spcPct val="0"/>
              </a:spcBef>
              <a:spcAft>
                <a:spcPct val="0"/>
              </a:spcAft>
              <a:defRPr/>
            </a:pPr>
            <a:endParaRPr lang="tr-TR">
              <a:solidFill>
                <a:srgbClr val="FFFF00"/>
              </a:solidFill>
            </a:endParaRPr>
          </a:p>
        </p:txBody>
      </p:sp>
      <p:sp>
        <p:nvSpPr>
          <p:cNvPr id="9421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itchFamily="18" charset="0"/>
              </a:defRPr>
            </a:lvl1pPr>
          </a:lstStyle>
          <a:p>
            <a:pPr fontAlgn="base">
              <a:spcBef>
                <a:spcPct val="0"/>
              </a:spcBef>
              <a:spcAft>
                <a:spcPct val="0"/>
              </a:spcAft>
            </a:pPr>
            <a:fld id="{D3027280-9B7F-4FD4-9673-2EB8CE07DB00}" type="slidenum">
              <a:rPr lang="tr-TR" altLang="tr-TR" smtClean="0">
                <a:solidFill>
                  <a:srgbClr val="FFFF00"/>
                </a:solidFill>
                <a:ea typeface="ＭＳ Ｐゴシック" pitchFamily="34" charset="-128"/>
              </a:rPr>
              <a:pPr fontAlgn="base">
                <a:spcBef>
                  <a:spcPct val="0"/>
                </a:spcBef>
                <a:spcAft>
                  <a:spcPct val="0"/>
                </a:spcAft>
              </a:pPr>
              <a:t>‹#›</a:t>
            </a:fld>
            <a:endParaRPr lang="tr-TR" altLang="tr-TR" smtClean="0">
              <a:solidFill>
                <a:srgbClr val="FFFF00"/>
              </a:solidFill>
              <a:ea typeface="ＭＳ Ｐゴシック" pitchFamily="34" charset="-128"/>
            </a:endParaRPr>
          </a:p>
        </p:txBody>
      </p:sp>
    </p:spTree>
    <p:extLst>
      <p:ext uri="{BB962C8B-B14F-4D97-AF65-F5344CB8AC3E}">
        <p14:creationId xmlns:p14="http://schemas.microsoft.com/office/powerpoint/2010/main" val="269759171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Başlık"/>
          <p:cNvSpPr>
            <a:spLocks noGrp="1"/>
          </p:cNvSpPr>
          <p:nvPr>
            <p:ph type="title"/>
          </p:nvPr>
        </p:nvSpPr>
        <p:spPr>
          <a:xfrm>
            <a:off x="571500" y="785813"/>
            <a:ext cx="8115300" cy="1571625"/>
          </a:xfrm>
        </p:spPr>
        <p:txBody>
          <a:bodyPr/>
          <a:lstStyle/>
          <a:p>
            <a:pPr eaLnBrk="1" hangingPunct="1"/>
            <a:r>
              <a:rPr lang="tr-TR" altLang="tr-TR" smtClean="0">
                <a:solidFill>
                  <a:schemeClr val="tx1"/>
                </a:solidFill>
                <a:latin typeface="Comic Sans MS" pitchFamily="66" charset="0"/>
                <a:ea typeface="ＭＳ Ｐゴシック" pitchFamily="34" charset="-128"/>
              </a:rPr>
              <a:t>Hasta ile İletişim</a:t>
            </a:r>
          </a:p>
        </p:txBody>
      </p:sp>
      <p:sp>
        <p:nvSpPr>
          <p:cNvPr id="18434" name="2 İçerik Yer Tutucusu"/>
          <p:cNvSpPr>
            <a:spLocks noGrp="1"/>
          </p:cNvSpPr>
          <p:nvPr>
            <p:ph idx="1"/>
          </p:nvPr>
        </p:nvSpPr>
        <p:spPr>
          <a:xfrm>
            <a:off x="642938" y="2714625"/>
            <a:ext cx="8043862" cy="2357438"/>
          </a:xfrm>
        </p:spPr>
        <p:txBody>
          <a:bodyPr/>
          <a:lstStyle/>
          <a:p>
            <a:pPr eaLnBrk="1" hangingPunct="1"/>
            <a:r>
              <a:rPr lang="tr-TR" altLang="tr-TR" smtClean="0">
                <a:latin typeface="Comic Sans MS" pitchFamily="66" charset="0"/>
                <a:ea typeface="ＭＳ Ｐゴシック" pitchFamily="34" charset="-128"/>
              </a:rPr>
              <a:t>Bir sağaltıcı olarak hastaları insan olarak ele alışımız, bir patolojiyi ele alışımız kadar önemlidir.</a:t>
            </a:r>
          </a:p>
        </p:txBody>
      </p:sp>
    </p:spTree>
    <p:extLst>
      <p:ext uri="{BB962C8B-B14F-4D97-AF65-F5344CB8AC3E}">
        <p14:creationId xmlns:p14="http://schemas.microsoft.com/office/powerpoint/2010/main" val="20822191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Başlık"/>
          <p:cNvSpPr>
            <a:spLocks noGrp="1"/>
          </p:cNvSpPr>
          <p:nvPr>
            <p:ph type="title"/>
          </p:nvPr>
        </p:nvSpPr>
        <p:spPr/>
        <p:txBody>
          <a:bodyPr/>
          <a:lstStyle/>
          <a:p>
            <a:pPr eaLnBrk="1" hangingPunct="1"/>
            <a:endParaRPr lang="en-US" altLang="tr-TR" smtClean="0">
              <a:latin typeface="Comic Sans MS" pitchFamily="66" charset="0"/>
              <a:ea typeface="ＭＳ Ｐゴシック" pitchFamily="34" charset="-128"/>
            </a:endParaRPr>
          </a:p>
        </p:txBody>
      </p:sp>
      <p:sp>
        <p:nvSpPr>
          <p:cNvPr id="19458"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Tıp pratiğindeki hasta-hekim ilişkisi, hekimin her şeyi bildiği paternalistik ilişki biçiminden, hasta ile klinisyen arasında gerçek dürüstlüğün kurulduğu bir ilişki şekline dönüşmektedir</a:t>
            </a:r>
          </a:p>
        </p:txBody>
      </p:sp>
    </p:spTree>
    <p:extLst>
      <p:ext uri="{BB962C8B-B14F-4D97-AF65-F5344CB8AC3E}">
        <p14:creationId xmlns:p14="http://schemas.microsoft.com/office/powerpoint/2010/main" val="795119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Başlık"/>
          <p:cNvSpPr>
            <a:spLocks noGrp="1"/>
          </p:cNvSpPr>
          <p:nvPr>
            <p:ph type="title"/>
          </p:nvPr>
        </p:nvSpPr>
        <p:spPr/>
        <p:txBody>
          <a:bodyPr/>
          <a:lstStyle/>
          <a:p>
            <a:pPr eaLnBrk="1" hangingPunct="1"/>
            <a:endParaRPr lang="en-US" altLang="tr-TR" smtClean="0">
              <a:latin typeface="Comic Sans MS" pitchFamily="66" charset="0"/>
              <a:ea typeface="ＭＳ Ｐゴシック" pitchFamily="34" charset="-128"/>
            </a:endParaRPr>
          </a:p>
        </p:txBody>
      </p:sp>
      <p:sp>
        <p:nvSpPr>
          <p:cNvPr id="20482"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Hastalar hastalıkları ile ilgili belirsizlikler hakkında bilgilendirilmişlerse tedaviye daha iyi tepki verdikleri gibi, bakım ile ilgili karar süreçlerine de gerçekten katılmaktadır. </a:t>
            </a:r>
          </a:p>
          <a:p>
            <a:pPr eaLnBrk="1" hangingPunct="1"/>
            <a:r>
              <a:rPr lang="tr-TR" altLang="tr-TR" smtClean="0">
                <a:latin typeface="Comic Sans MS" pitchFamily="66" charset="0"/>
                <a:ea typeface="ＭＳ Ｐゴシック" pitchFamily="34" charset="-128"/>
              </a:rPr>
              <a:t>Bu aynı zamanda uygulamanın etik boyutudur. </a:t>
            </a:r>
          </a:p>
        </p:txBody>
      </p:sp>
    </p:spTree>
    <p:extLst>
      <p:ext uri="{BB962C8B-B14F-4D97-AF65-F5344CB8AC3E}">
        <p14:creationId xmlns:p14="http://schemas.microsoft.com/office/powerpoint/2010/main" val="30812666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Başlık"/>
          <p:cNvSpPr>
            <a:spLocks noGrp="1"/>
          </p:cNvSpPr>
          <p:nvPr>
            <p:ph type="title"/>
          </p:nvPr>
        </p:nvSpPr>
        <p:spPr/>
        <p:txBody>
          <a:bodyPr/>
          <a:lstStyle/>
          <a:p>
            <a:pPr eaLnBrk="1" hangingPunct="1"/>
            <a:endParaRPr lang="en-US" altLang="tr-TR" smtClean="0">
              <a:latin typeface="Comic Sans MS" pitchFamily="66" charset="0"/>
              <a:ea typeface="ＭＳ Ｐゴシック" pitchFamily="34" charset="-128"/>
            </a:endParaRPr>
          </a:p>
        </p:txBody>
      </p:sp>
      <p:sp>
        <p:nvSpPr>
          <p:cNvPr id="22530"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Gerçeği bilmek, tam, doğru ve anlaşılabilir bir bilgilendirmeden sonra tedaviyi onaylamak veya reddetmek, hastaların etik ve yasal hakkıdır.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26978451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63" y="785813"/>
            <a:ext cx="8186737" cy="631825"/>
          </a:xfrm>
        </p:spPr>
        <p:txBody>
          <a:bodyPr>
            <a:normAutofit fontScale="90000"/>
          </a:bodyPr>
          <a:lstStyle/>
          <a:p>
            <a:pPr eaLnBrk="1" hangingPunct="1"/>
            <a:r>
              <a:rPr lang="tr-TR" altLang="tr-TR" sz="3600" b="1" smtClean="0">
                <a:latin typeface="Comic Sans MS" pitchFamily="66" charset="0"/>
                <a:ea typeface="ＭＳ Ｐゴシック" pitchFamily="34" charset="-128"/>
              </a:rPr>
              <a:t/>
            </a:r>
            <a:br>
              <a:rPr lang="tr-TR" altLang="tr-TR" sz="3600" b="1" smtClean="0">
                <a:latin typeface="Comic Sans MS" pitchFamily="66" charset="0"/>
                <a:ea typeface="ＭＳ Ｐゴシック" pitchFamily="34" charset="-128"/>
              </a:rPr>
            </a:br>
            <a:r>
              <a:rPr lang="tr-TR" altLang="tr-TR" sz="3600" b="1" smtClean="0">
                <a:solidFill>
                  <a:schemeClr val="tx1"/>
                </a:solidFill>
                <a:latin typeface="Comic Sans MS" pitchFamily="66" charset="0"/>
                <a:ea typeface="ＭＳ Ｐゴシック" pitchFamily="34" charset="-128"/>
              </a:rPr>
              <a:t>Patolojiden öteye bakabilmek</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23554"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Günümüzde kabul gören </a:t>
            </a:r>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tümelci</a:t>
            </a:r>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 (holistik) yaklaşımdır. </a:t>
            </a:r>
          </a:p>
          <a:p>
            <a:pPr eaLnBrk="1" hangingPunct="1"/>
            <a:r>
              <a:rPr lang="tr-TR" altLang="tr-TR" smtClean="0">
                <a:latin typeface="Comic Sans MS" pitchFamily="66" charset="0"/>
                <a:ea typeface="ＭＳ Ｐゴシック" pitchFamily="34" charset="-128"/>
              </a:rPr>
              <a:t>Tümelcilik, bireyin içindeki entegrasyon ve bütünsellik ile örtüşür. </a:t>
            </a:r>
          </a:p>
          <a:p>
            <a:pPr eaLnBrk="1" hangingPunct="1"/>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Health</a:t>
            </a:r>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 sözcüğü </a:t>
            </a:r>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holos</a:t>
            </a:r>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 sözcüğünden türemiştir ve tam karşılığı </a:t>
            </a:r>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her şeyin yerli yerinde</a:t>
            </a:r>
            <a:r>
              <a:rPr lang="ja-JP" altLang="tr-TR" smtClean="0">
                <a:latin typeface="Comic Sans MS" pitchFamily="66" charset="0"/>
                <a:ea typeface="ＭＳ Ｐゴシック" pitchFamily="34" charset="-128"/>
              </a:rPr>
              <a:t>”</a:t>
            </a:r>
            <a:r>
              <a:rPr lang="tr-TR" altLang="ja-JP" smtClean="0">
                <a:latin typeface="Comic Sans MS" pitchFamily="66" charset="0"/>
                <a:ea typeface="ＭＳ Ｐゴシック" pitchFamily="34" charset="-128"/>
              </a:rPr>
              <a:t> olmasıdır. </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3336563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Başlık"/>
          <p:cNvSpPr>
            <a:spLocks noGrp="1"/>
          </p:cNvSpPr>
          <p:nvPr>
            <p:ph type="title"/>
          </p:nvPr>
        </p:nvSpPr>
        <p:spPr/>
        <p:txBody>
          <a:bodyPr/>
          <a:lstStyle/>
          <a:p>
            <a:endParaRPr lang="en-US" altLang="tr-TR" smtClean="0">
              <a:ea typeface="ＭＳ Ｐゴシック" pitchFamily="34" charset="-128"/>
            </a:endParaRPr>
          </a:p>
        </p:txBody>
      </p:sp>
      <p:sp>
        <p:nvSpPr>
          <p:cNvPr id="24578" name="2 İçerik Yer Tutucusu"/>
          <p:cNvSpPr>
            <a:spLocks noGrp="1"/>
          </p:cNvSpPr>
          <p:nvPr>
            <p:ph idx="1"/>
          </p:nvPr>
        </p:nvSpPr>
        <p:spPr>
          <a:xfrm>
            <a:off x="685800" y="549275"/>
            <a:ext cx="7772400" cy="5546725"/>
          </a:xfrm>
        </p:spPr>
        <p:txBody>
          <a:bodyPr/>
          <a:lstStyle/>
          <a:p>
            <a:r>
              <a:rPr lang="tr-TR" altLang="tr-TR" b="1" smtClean="0">
                <a:ea typeface="ＭＳ Ｐゴシック" pitchFamily="34" charset="-128"/>
              </a:rPr>
              <a:t>Tarihte holistik tedavi</a:t>
            </a:r>
            <a:endParaRPr lang="tr-TR" altLang="tr-TR" smtClean="0">
              <a:ea typeface="ＭＳ Ｐゴシック" pitchFamily="34" charset="-128"/>
            </a:endParaRPr>
          </a:p>
          <a:p>
            <a:r>
              <a:rPr lang="tr-TR" altLang="tr-TR" smtClean="0">
                <a:ea typeface="ＭＳ Ｐゴシック" pitchFamily="34" charset="-128"/>
              </a:rPr>
              <a:t>Adı son zamanlarda daha fazla zikrediliyor olsa da klinik holistik tedavinin tarihi aslında Hipokrat</a:t>
            </a:r>
            <a:r>
              <a:rPr lang="ja-JP" altLang="tr-TR" smtClean="0">
                <a:ea typeface="ＭＳ Ｐゴシック" pitchFamily="34" charset="-128"/>
              </a:rPr>
              <a:t>’</a:t>
            </a:r>
            <a:r>
              <a:rPr lang="tr-TR" altLang="ja-JP" smtClean="0">
                <a:ea typeface="ＭＳ Ｐゴシック" pitchFamily="34" charset="-128"/>
              </a:rPr>
              <a:t>a kadar uzanıyor. 1803</a:t>
            </a:r>
            <a:r>
              <a:rPr lang="ja-JP" altLang="tr-TR" smtClean="0">
                <a:ea typeface="ＭＳ Ｐゴシック" pitchFamily="34" charset="-128"/>
              </a:rPr>
              <a:t>’</a:t>
            </a:r>
            <a:r>
              <a:rPr lang="tr-TR" altLang="ja-JP" smtClean="0">
                <a:ea typeface="ＭＳ Ｐゴシック" pitchFamily="34" charset="-128"/>
              </a:rPr>
              <a:t>de yayınlanan Tıp Etiği alanındaki ilk ders kitabı </a:t>
            </a:r>
            <a:r>
              <a:rPr lang="ja-JP" altLang="tr-TR" smtClean="0">
                <a:ea typeface="ＭＳ Ｐゴシック" pitchFamily="34" charset="-128"/>
              </a:rPr>
              <a:t>‘</a:t>
            </a:r>
            <a:r>
              <a:rPr lang="tr-TR" altLang="ja-JP" smtClean="0">
                <a:ea typeface="ＭＳ Ｐゴシック" pitchFamily="34" charset="-128"/>
              </a:rPr>
              <a:t>Percival</a:t>
            </a:r>
            <a:r>
              <a:rPr lang="ja-JP" altLang="tr-TR" smtClean="0">
                <a:ea typeface="ＭＳ Ｐゴシック" pitchFamily="34" charset="-128"/>
              </a:rPr>
              <a:t>’</a:t>
            </a:r>
            <a:r>
              <a:rPr lang="tr-TR" altLang="ja-JP" smtClean="0">
                <a:ea typeface="ＭＳ Ｐゴシック" pitchFamily="34" charset="-128"/>
              </a:rPr>
              <a:t>da "</a:t>
            </a:r>
            <a:r>
              <a:rPr lang="tr-TR" altLang="ja-JP" b="1" smtClean="0">
                <a:ea typeface="ＭＳ Ｐゴシック" pitchFamily="34" charset="-128"/>
              </a:rPr>
              <a:t>Hastaların hisleri ve duyguları en az hastalığın belirtileri kadar bilinip ilgilenilmeyi gerektirir</a:t>
            </a:r>
            <a:r>
              <a:rPr lang="tr-TR" altLang="ja-JP" smtClean="0">
                <a:ea typeface="ＭＳ Ｐゴシック" pitchFamily="34" charset="-128"/>
              </a:rPr>
              <a:t>" önermesiyle hasta bakımına bütüncül bir yaklaşım olarak ortaya atılmış.</a:t>
            </a:r>
          </a:p>
          <a:p>
            <a:endParaRPr lang="tr-TR" altLang="tr-TR" smtClean="0">
              <a:ea typeface="ＭＳ Ｐゴシック" pitchFamily="34" charset="-128"/>
            </a:endParaRPr>
          </a:p>
        </p:txBody>
      </p:sp>
    </p:spTree>
    <p:extLst>
      <p:ext uri="{BB962C8B-B14F-4D97-AF65-F5344CB8AC3E}">
        <p14:creationId xmlns:p14="http://schemas.microsoft.com/office/powerpoint/2010/main" val="125593562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Başlık"/>
          <p:cNvSpPr>
            <a:spLocks noGrp="1"/>
          </p:cNvSpPr>
          <p:nvPr>
            <p:ph type="title"/>
          </p:nvPr>
        </p:nvSpPr>
        <p:spPr/>
        <p:txBody>
          <a:bodyPr/>
          <a:lstStyle/>
          <a:p>
            <a:endParaRPr lang="en-US" altLang="tr-TR" smtClean="0">
              <a:ea typeface="ＭＳ Ｐゴシック" pitchFamily="34" charset="-128"/>
            </a:endParaRPr>
          </a:p>
        </p:txBody>
      </p:sp>
      <p:sp>
        <p:nvSpPr>
          <p:cNvPr id="25602" name="2 İçerik Yer Tutucusu"/>
          <p:cNvSpPr>
            <a:spLocks noGrp="1"/>
          </p:cNvSpPr>
          <p:nvPr>
            <p:ph idx="1"/>
          </p:nvPr>
        </p:nvSpPr>
        <p:spPr/>
        <p:txBody>
          <a:bodyPr/>
          <a:lstStyle/>
          <a:p>
            <a:r>
              <a:rPr lang="tr-TR" altLang="tr-TR" smtClean="0">
                <a:ea typeface="ＭＳ Ｐゴシック" pitchFamily="34" charset="-128"/>
              </a:rPr>
              <a:t>Holistik tıp uygulayıcıları kişinin birbirine bağlı bölümlerden oluştuğu ve bunlardan herhangi bir kısım düzgün çalışmıyorsa, tüm diğer parçaların etkilenecek olduğu inancını benimsemişlerdir. İnsanların hayatlarında (fiziksel, duygusal, ya da ruhsal) dengesizlikleri varsa, bir şekilde, bu genel sağlığını olumsuz etkileyebilir</a:t>
            </a:r>
          </a:p>
        </p:txBody>
      </p:sp>
    </p:spTree>
    <p:extLst>
      <p:ext uri="{BB962C8B-B14F-4D97-AF65-F5344CB8AC3E}">
        <p14:creationId xmlns:p14="http://schemas.microsoft.com/office/powerpoint/2010/main" val="233892049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Başlık"/>
          <p:cNvSpPr>
            <a:spLocks noGrp="1"/>
          </p:cNvSpPr>
          <p:nvPr>
            <p:ph type="title"/>
          </p:nvPr>
        </p:nvSpPr>
        <p:spPr>
          <a:xfrm>
            <a:off x="428625" y="642938"/>
            <a:ext cx="8258175" cy="1143000"/>
          </a:xfrm>
        </p:spPr>
        <p:txBody>
          <a:bodyPr/>
          <a:lstStyle/>
          <a:p>
            <a:pPr eaLnBrk="1" hangingPunct="1"/>
            <a:r>
              <a:rPr lang="tr-TR" altLang="tr-TR" b="1" smtClean="0">
                <a:solidFill>
                  <a:schemeClr val="tx1"/>
                </a:solidFill>
                <a:latin typeface="Comic Sans MS" pitchFamily="66" charset="0"/>
                <a:ea typeface="ＭＳ Ｐゴシック" pitchFamily="34" charset="-128"/>
              </a:rPr>
              <a:t>Hasta Hekim İletişimi</a:t>
            </a:r>
          </a:p>
        </p:txBody>
      </p:sp>
      <p:sp>
        <p:nvSpPr>
          <p:cNvPr id="27650" name="2 İçerik Yer Tutucusu"/>
          <p:cNvSpPr>
            <a:spLocks noGrp="1"/>
          </p:cNvSpPr>
          <p:nvPr>
            <p:ph idx="1"/>
          </p:nvPr>
        </p:nvSpPr>
        <p:spPr>
          <a:xfrm>
            <a:off x="428625" y="2214563"/>
            <a:ext cx="8072438" cy="3929062"/>
          </a:xfrm>
        </p:spPr>
        <p:txBody>
          <a:bodyPr/>
          <a:lstStyle/>
          <a:p>
            <a:pPr eaLnBrk="1" hangingPunct="1"/>
            <a:r>
              <a:rPr lang="tr-TR" altLang="tr-TR" smtClean="0">
                <a:latin typeface="Comic Sans MS" pitchFamily="66" charset="0"/>
                <a:ea typeface="ＭＳ Ｐゴシック" pitchFamily="34" charset="-128"/>
              </a:rPr>
              <a:t>Tıp uygulamasındaki hataların çoğu iletişim eksikliğinden kaynaklanır.</a:t>
            </a:r>
          </a:p>
          <a:p>
            <a:pPr eaLnBrk="1" hangingPunct="1"/>
            <a:endParaRPr lang="tr-TR" altLang="tr-TR" smtClean="0">
              <a:latin typeface="Comic Sans MS" pitchFamily="66" charset="0"/>
              <a:ea typeface="ＭＳ Ｐゴシック" pitchFamily="34" charset="-128"/>
            </a:endParaRPr>
          </a:p>
          <a:p>
            <a:pPr eaLnBrk="1" hangingPunct="1"/>
            <a:r>
              <a:rPr lang="tr-TR" altLang="tr-TR" smtClean="0">
                <a:latin typeface="Comic Sans MS" pitchFamily="66" charset="0"/>
                <a:ea typeface="ＭＳ Ｐゴシック" pitchFamily="34" charset="-128"/>
              </a:rPr>
              <a:t>Hekim ya hastanın ne demek istediğini anlamakta, ya da kendisinin ne söylemek istediğini hastaya iletmekte problem yaşar.</a:t>
            </a:r>
          </a:p>
        </p:txBody>
      </p:sp>
    </p:spTree>
    <p:extLst>
      <p:ext uri="{BB962C8B-B14F-4D97-AF65-F5344CB8AC3E}">
        <p14:creationId xmlns:p14="http://schemas.microsoft.com/office/powerpoint/2010/main" val="2077976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Başlık"/>
          <p:cNvSpPr>
            <a:spLocks noGrp="1"/>
          </p:cNvSpPr>
          <p:nvPr>
            <p:ph type="title"/>
          </p:nvPr>
        </p:nvSpPr>
        <p:spPr>
          <a:xfrm>
            <a:off x="357188" y="857250"/>
            <a:ext cx="8258175" cy="642938"/>
          </a:xfrm>
        </p:spPr>
        <p:txBody>
          <a:bodyPr/>
          <a:lstStyle/>
          <a:p>
            <a:pPr eaLnBrk="1" hangingPunct="1"/>
            <a:r>
              <a:rPr lang="tr-TR" altLang="tr-TR" b="1" smtClean="0">
                <a:solidFill>
                  <a:schemeClr val="tx1"/>
                </a:solidFill>
                <a:latin typeface="Comic Sans MS" pitchFamily="66" charset="0"/>
                <a:ea typeface="ＭＳ Ｐゴシック" pitchFamily="34" charset="-128"/>
              </a:rPr>
              <a:t>Hasta Hekim İletişimi</a:t>
            </a:r>
          </a:p>
        </p:txBody>
      </p:sp>
      <p:sp>
        <p:nvSpPr>
          <p:cNvPr id="28674" name="2 İçerik Yer Tutucusu"/>
          <p:cNvSpPr>
            <a:spLocks noGrp="1"/>
          </p:cNvSpPr>
          <p:nvPr>
            <p:ph idx="1"/>
          </p:nvPr>
        </p:nvSpPr>
        <p:spPr>
          <a:xfrm>
            <a:off x="500063" y="2071688"/>
            <a:ext cx="8455025" cy="4286250"/>
          </a:xfrm>
        </p:spPr>
        <p:txBody>
          <a:bodyPr/>
          <a:lstStyle/>
          <a:p>
            <a:pPr eaLnBrk="1" hangingPunct="1"/>
            <a:r>
              <a:rPr lang="tr-TR" altLang="tr-TR" smtClean="0">
                <a:latin typeface="Comic Sans MS" pitchFamily="66" charset="0"/>
                <a:ea typeface="ＭＳ Ｐゴシック" pitchFamily="34" charset="-128"/>
              </a:rPr>
              <a:t>Bu yanlış anlamalar hekim ve hastalarda düş kırıklığına neden olur. Hasta memnuniyetsizliği, tıbbın etkinliğinin azalması, çatışma ve davalar gelir.</a:t>
            </a:r>
          </a:p>
          <a:p>
            <a:pPr eaLnBrk="1" hangingPunct="1"/>
            <a:endParaRPr lang="tr-TR" altLang="tr-TR" smtClean="0">
              <a:latin typeface="Comic Sans MS" pitchFamily="66" charset="0"/>
              <a:ea typeface="ＭＳ Ｐゴシック" pitchFamily="34" charset="-128"/>
            </a:endParaRPr>
          </a:p>
          <a:p>
            <a:pPr eaLnBrk="1" hangingPunct="1"/>
            <a:r>
              <a:rPr lang="tr-TR" altLang="tr-TR" smtClean="0">
                <a:latin typeface="Comic Sans MS" pitchFamily="66" charset="0"/>
                <a:ea typeface="ＭＳ Ｐゴシック" pitchFamily="34" charset="-128"/>
              </a:rPr>
              <a:t>Etkin iletişim esastır.</a:t>
            </a:r>
          </a:p>
        </p:txBody>
      </p:sp>
    </p:spTree>
    <p:extLst>
      <p:ext uri="{BB962C8B-B14F-4D97-AF65-F5344CB8AC3E}">
        <p14:creationId xmlns:p14="http://schemas.microsoft.com/office/powerpoint/2010/main" val="4273368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Başlık"/>
          <p:cNvSpPr>
            <a:spLocks noGrp="1"/>
          </p:cNvSpPr>
          <p:nvPr>
            <p:ph type="title"/>
          </p:nvPr>
        </p:nvSpPr>
        <p:spPr>
          <a:xfrm>
            <a:off x="428625" y="500063"/>
            <a:ext cx="8258175" cy="917575"/>
          </a:xfrm>
        </p:spPr>
        <p:txBody>
          <a:bodyPr/>
          <a:lstStyle/>
          <a:p>
            <a:pPr eaLnBrk="1" hangingPunct="1"/>
            <a:r>
              <a:rPr lang="tr-TR" altLang="tr-TR" b="1" smtClean="0">
                <a:solidFill>
                  <a:schemeClr val="tx1"/>
                </a:solidFill>
                <a:latin typeface="Comic Sans MS" pitchFamily="66" charset="0"/>
                <a:ea typeface="ＭＳ Ｐゴシック" pitchFamily="34" charset="-128"/>
              </a:rPr>
              <a:t>Hasta Hekim İletişimi</a:t>
            </a:r>
          </a:p>
        </p:txBody>
      </p:sp>
      <p:sp>
        <p:nvSpPr>
          <p:cNvPr id="29698" name="2 İçerik Yer Tutucusu"/>
          <p:cNvSpPr>
            <a:spLocks noGrp="1"/>
          </p:cNvSpPr>
          <p:nvPr>
            <p:ph idx="1"/>
          </p:nvPr>
        </p:nvSpPr>
        <p:spPr>
          <a:xfrm>
            <a:off x="571500" y="1428750"/>
            <a:ext cx="7886700" cy="4667250"/>
          </a:xfrm>
        </p:spPr>
        <p:txBody>
          <a:bodyPr/>
          <a:lstStyle/>
          <a:p>
            <a:pPr eaLnBrk="1" hangingPunct="1"/>
            <a:r>
              <a:rPr lang="tr-TR" altLang="tr-TR" smtClean="0">
                <a:latin typeface="Comic Sans MS" pitchFamily="66" charset="0"/>
                <a:ea typeface="ＭＳ Ｐゴシック" pitchFamily="34" charset="-128"/>
              </a:rPr>
              <a:t>Hastanın sorununu anlamamışsak, bunu izleyen öykü, tetkik, tanı ve tedavi her şey yanlış olabilir.</a:t>
            </a:r>
          </a:p>
          <a:p>
            <a:pPr eaLnBrk="1" hangingPunct="1"/>
            <a:r>
              <a:rPr lang="tr-TR" altLang="tr-TR" smtClean="0">
                <a:latin typeface="Comic Sans MS" pitchFamily="66" charset="0"/>
                <a:ea typeface="ＭＳ Ｐゴシック" pitchFamily="34" charset="-128"/>
              </a:rPr>
              <a:t>Tanı ve tedavi teknik olarak doğru olsa bile, bunların hastaya iletilme biçimi, hastaların vereceği yanıt açısından önemli sonuçlar taşır.</a:t>
            </a:r>
          </a:p>
          <a:p>
            <a:pPr eaLnBrk="1" hangingPunct="1"/>
            <a:r>
              <a:rPr lang="tr-TR" altLang="tr-TR" smtClean="0">
                <a:latin typeface="Comic Sans MS" pitchFamily="66" charset="0"/>
                <a:ea typeface="ＭＳ Ｐゴシック" pitchFamily="34" charset="-128"/>
              </a:rPr>
              <a:t>Daha da fazlası iletişim, tedavi edici bir ilişkinin temel taşıdır.</a:t>
            </a:r>
          </a:p>
        </p:txBody>
      </p:sp>
    </p:spTree>
    <p:extLst>
      <p:ext uri="{BB962C8B-B14F-4D97-AF65-F5344CB8AC3E}">
        <p14:creationId xmlns:p14="http://schemas.microsoft.com/office/powerpoint/2010/main" val="2060631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Başlık"/>
          <p:cNvSpPr>
            <a:spLocks noGrp="1"/>
          </p:cNvSpPr>
          <p:nvPr>
            <p:ph type="title"/>
          </p:nvPr>
        </p:nvSpPr>
        <p:spPr>
          <a:xfrm>
            <a:off x="2000250" y="571500"/>
            <a:ext cx="5786438" cy="1285875"/>
          </a:xfrm>
        </p:spPr>
        <p:txBody>
          <a:bodyPr/>
          <a:lstStyle/>
          <a:p>
            <a:pPr eaLnBrk="1" hangingPunct="1"/>
            <a:r>
              <a:rPr lang="tr-TR" altLang="tr-TR" sz="3200" b="1" smtClean="0">
                <a:solidFill>
                  <a:schemeClr val="tx1"/>
                </a:solidFill>
                <a:latin typeface="Comic Sans MS" pitchFamily="66" charset="0"/>
                <a:ea typeface="ＭＳ Ｐゴシック" pitchFamily="34" charset="-128"/>
              </a:rPr>
              <a:t>Hasta Hekim İletişimi</a:t>
            </a:r>
            <a:br>
              <a:rPr lang="tr-TR" altLang="tr-TR" sz="3200" b="1" smtClean="0">
                <a:solidFill>
                  <a:schemeClr val="tx1"/>
                </a:solidFill>
                <a:latin typeface="Comic Sans MS" pitchFamily="66" charset="0"/>
                <a:ea typeface="ＭＳ Ｐゴシック" pitchFamily="34" charset="-128"/>
              </a:rPr>
            </a:br>
            <a:r>
              <a:rPr lang="ja-JP" altLang="tr-TR" sz="3200" b="1" smtClean="0">
                <a:solidFill>
                  <a:schemeClr val="tx1"/>
                </a:solidFill>
                <a:latin typeface="Comic Sans MS" pitchFamily="66" charset="0"/>
                <a:ea typeface="ＭＳ Ｐゴシック" pitchFamily="34" charset="-128"/>
              </a:rPr>
              <a:t>“</a:t>
            </a:r>
            <a:r>
              <a:rPr lang="tr-TR" altLang="ja-JP" sz="3200" b="1" smtClean="0">
                <a:solidFill>
                  <a:schemeClr val="tx1"/>
                </a:solidFill>
                <a:latin typeface="Comic Sans MS" pitchFamily="66" charset="0"/>
                <a:ea typeface="ＭＳ Ｐゴシック" pitchFamily="34" charset="-128"/>
              </a:rPr>
              <a:t>Bağlam</a:t>
            </a:r>
            <a:r>
              <a:rPr lang="ja-JP" altLang="tr-TR" sz="3200" b="1" smtClean="0">
                <a:solidFill>
                  <a:schemeClr val="tx1"/>
                </a:solidFill>
                <a:latin typeface="Comic Sans MS" pitchFamily="66" charset="0"/>
                <a:ea typeface="ＭＳ Ｐゴシック" pitchFamily="34" charset="-128"/>
              </a:rPr>
              <a:t>”</a:t>
            </a:r>
            <a:endParaRPr lang="tr-TR" altLang="tr-TR" sz="3200" b="1" smtClean="0">
              <a:solidFill>
                <a:schemeClr val="tx1"/>
              </a:solidFill>
              <a:latin typeface="Comic Sans MS" pitchFamily="66" charset="0"/>
              <a:ea typeface="ＭＳ Ｐゴシック" pitchFamily="34" charset="-128"/>
            </a:endParaRPr>
          </a:p>
        </p:txBody>
      </p:sp>
      <p:sp>
        <p:nvSpPr>
          <p:cNvPr id="30722" name="2 İçerik Yer Tutucusu"/>
          <p:cNvSpPr>
            <a:spLocks noGrp="1"/>
          </p:cNvSpPr>
          <p:nvPr>
            <p:ph idx="1"/>
          </p:nvPr>
        </p:nvSpPr>
        <p:spPr>
          <a:xfrm>
            <a:off x="1071563" y="2357438"/>
            <a:ext cx="7883525" cy="2928937"/>
          </a:xfrm>
        </p:spPr>
        <p:txBody>
          <a:bodyPr/>
          <a:lstStyle/>
          <a:p>
            <a:pPr eaLnBrk="1" hangingPunct="1">
              <a:buFontTx/>
              <a:buNone/>
            </a:pPr>
            <a:r>
              <a:rPr lang="tr-TR" altLang="tr-TR" sz="2800" smtClean="0">
                <a:latin typeface="Comic Sans MS" pitchFamily="66" charset="0"/>
                <a:ea typeface="ＭＳ Ｐゴシック" pitchFamily="34" charset="-128"/>
              </a:rPr>
              <a:t>Hekim ve hasta arasındaki iletişim bazı önemli ayırt edici özelliklere sahiptir.</a:t>
            </a:r>
          </a:p>
          <a:p>
            <a:pPr eaLnBrk="1" hangingPunct="1">
              <a:buFontTx/>
              <a:buNone/>
            </a:pPr>
            <a:r>
              <a:rPr lang="tr-TR" altLang="tr-TR" sz="2800" smtClean="0">
                <a:latin typeface="Comic Sans MS" pitchFamily="66" charset="0"/>
                <a:ea typeface="ＭＳ Ｐゴシック" pitchFamily="34" charset="-128"/>
              </a:rPr>
              <a:t>Hekim hasta görüşmesi,zamana yayılmış bir şekilde, muayenehane, ev, hastane gibi ortamlarda gelişir. </a:t>
            </a:r>
          </a:p>
          <a:p>
            <a:pPr eaLnBrk="1" hangingPunct="1">
              <a:buFontTx/>
              <a:buNone/>
            </a:pPr>
            <a:r>
              <a:rPr lang="tr-TR" altLang="tr-TR" sz="2800" smtClean="0">
                <a:latin typeface="Comic Sans MS" pitchFamily="66" charset="0"/>
                <a:ea typeface="ＭＳ Ｐゴシック" pitchFamily="34" charset="-128"/>
              </a:rPr>
              <a:t>Görüşme hastanın belirtilerini açıklamasıyla başlar. Bir çok olguda da er geç diğer verilerle tamamlanır.</a:t>
            </a:r>
          </a:p>
        </p:txBody>
      </p:sp>
    </p:spTree>
    <p:extLst>
      <p:ext uri="{BB962C8B-B14F-4D97-AF65-F5344CB8AC3E}">
        <p14:creationId xmlns:p14="http://schemas.microsoft.com/office/powerpoint/2010/main" val="107658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Başlık"/>
          <p:cNvSpPr>
            <a:spLocks noGrp="1"/>
          </p:cNvSpPr>
          <p:nvPr>
            <p:ph type="title"/>
          </p:nvPr>
        </p:nvSpPr>
        <p:spPr>
          <a:xfrm>
            <a:off x="1143000" y="214313"/>
            <a:ext cx="6500813" cy="714375"/>
          </a:xfrm>
        </p:spPr>
        <p:txBody>
          <a:bodyPr/>
          <a:lstStyle/>
          <a:p>
            <a:pPr eaLnBrk="1" hangingPunct="1"/>
            <a:r>
              <a:rPr lang="ja-JP" altLang="tr-TR" sz="3200" b="1" smtClean="0">
                <a:solidFill>
                  <a:schemeClr val="tx1"/>
                </a:solidFill>
                <a:latin typeface="Comic Sans MS" pitchFamily="66" charset="0"/>
                <a:ea typeface="ＭＳ Ｐゴシック" pitchFamily="34" charset="-128"/>
              </a:rPr>
              <a:t>“</a:t>
            </a:r>
            <a:r>
              <a:rPr lang="tr-TR" altLang="ja-JP" sz="3200" b="1" smtClean="0">
                <a:solidFill>
                  <a:schemeClr val="tx1"/>
                </a:solidFill>
                <a:latin typeface="Comic Sans MS" pitchFamily="66" charset="0"/>
                <a:ea typeface="ＭＳ Ｐゴシック" pitchFamily="34" charset="-128"/>
              </a:rPr>
              <a:t>Bağlam</a:t>
            </a:r>
            <a:r>
              <a:rPr lang="ja-JP" altLang="tr-TR" sz="3200" b="1" smtClean="0">
                <a:solidFill>
                  <a:schemeClr val="tx1"/>
                </a:solidFill>
                <a:latin typeface="Comic Sans MS" pitchFamily="66" charset="0"/>
                <a:ea typeface="ＭＳ Ｐゴシック" pitchFamily="34" charset="-128"/>
              </a:rPr>
              <a:t>”</a:t>
            </a:r>
            <a:endParaRPr lang="tr-TR" altLang="tr-TR" sz="3200" b="1" smtClean="0">
              <a:solidFill>
                <a:schemeClr val="tx1"/>
              </a:solidFill>
              <a:latin typeface="Comic Sans MS" pitchFamily="66" charset="0"/>
              <a:ea typeface="ＭＳ Ｐゴシック" pitchFamily="34" charset="-128"/>
            </a:endParaRPr>
          </a:p>
        </p:txBody>
      </p:sp>
      <p:sp>
        <p:nvSpPr>
          <p:cNvPr id="31746" name="2 İçerik Yer Tutucusu"/>
          <p:cNvSpPr>
            <a:spLocks noGrp="1"/>
          </p:cNvSpPr>
          <p:nvPr>
            <p:ph idx="1"/>
          </p:nvPr>
        </p:nvSpPr>
        <p:spPr>
          <a:xfrm>
            <a:off x="0" y="1285875"/>
            <a:ext cx="9144000" cy="4810125"/>
          </a:xfrm>
        </p:spPr>
        <p:txBody>
          <a:bodyPr/>
          <a:lstStyle/>
          <a:p>
            <a:pPr eaLnBrk="1" hangingPunct="1"/>
            <a:r>
              <a:rPr lang="tr-TR" altLang="tr-TR" sz="2800" smtClean="0">
                <a:latin typeface="Comic Sans MS" pitchFamily="66" charset="0"/>
                <a:ea typeface="ＭＳ Ｐゴシック" pitchFamily="34" charset="-128"/>
              </a:rPr>
              <a:t>Çoğu kez fizik bulgu ve test sonuçlarında anormallik olmadığında bile hastanın bazı belirtileri vardır.</a:t>
            </a:r>
          </a:p>
          <a:p>
            <a:pPr eaLnBrk="1" hangingPunct="1"/>
            <a:r>
              <a:rPr lang="tr-TR" altLang="tr-TR" sz="2800" smtClean="0">
                <a:latin typeface="Comic Sans MS" pitchFamily="66" charset="0"/>
                <a:ea typeface="ＭＳ Ｐゴシック" pitchFamily="34" charset="-128"/>
              </a:rPr>
              <a:t>Doğru tanının yolu fizik bakı ve tetkiklerden çok öyküye dayanır</a:t>
            </a:r>
          </a:p>
          <a:p>
            <a:pPr eaLnBrk="1" hangingPunct="1"/>
            <a:r>
              <a:rPr lang="tr-TR" altLang="tr-TR" sz="2800" smtClean="0">
                <a:latin typeface="Comic Sans MS" pitchFamily="66" charset="0"/>
                <a:ea typeface="ＭＳ Ｐゴシック" pitchFamily="34" charset="-128"/>
              </a:rPr>
              <a:t>Bu nedenle hastanın belirtilerini anlamak esastır.</a:t>
            </a:r>
          </a:p>
          <a:p>
            <a:pPr eaLnBrk="1" hangingPunct="1"/>
            <a:r>
              <a:rPr lang="tr-TR" altLang="tr-TR" sz="2800" smtClean="0">
                <a:latin typeface="Comic Sans MS" pitchFamily="66" charset="0"/>
                <a:ea typeface="ＭＳ Ｐゴシック" pitchFamily="34" charset="-128"/>
              </a:rPr>
              <a:t>Semptom anormal olarak algıladığı durumların hasta tarafından tanımlanmasıdır.</a:t>
            </a:r>
          </a:p>
          <a:p>
            <a:pPr eaLnBrk="1" hangingPunct="1"/>
            <a:r>
              <a:rPr lang="tr-TR" altLang="tr-TR" sz="2800" smtClean="0">
                <a:latin typeface="Comic Sans MS" pitchFamily="66" charset="0"/>
                <a:ea typeface="ＭＳ Ｐゴシック" pitchFamily="34" charset="-128"/>
              </a:rPr>
              <a:t>Tanımı gereği semptomlar özneldir.</a:t>
            </a:r>
          </a:p>
        </p:txBody>
      </p:sp>
    </p:spTree>
    <p:extLst>
      <p:ext uri="{BB962C8B-B14F-4D97-AF65-F5344CB8AC3E}">
        <p14:creationId xmlns:p14="http://schemas.microsoft.com/office/powerpoint/2010/main" val="432158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1 Başlık"/>
          <p:cNvSpPr>
            <a:spLocks noGrp="1"/>
          </p:cNvSpPr>
          <p:nvPr>
            <p:ph type="title"/>
          </p:nvPr>
        </p:nvSpPr>
        <p:spPr>
          <a:xfrm>
            <a:off x="428625" y="500063"/>
            <a:ext cx="8029575" cy="857250"/>
          </a:xfrm>
        </p:spPr>
        <p:txBody>
          <a:bodyPr/>
          <a:lstStyle/>
          <a:p>
            <a:pPr eaLnBrk="1" hangingPunct="1"/>
            <a:r>
              <a:rPr lang="ja-JP" altLang="tr-TR" sz="3200" b="1" smtClean="0">
                <a:solidFill>
                  <a:schemeClr val="tx1"/>
                </a:solidFill>
                <a:latin typeface="Comic Sans MS" pitchFamily="66" charset="0"/>
                <a:ea typeface="ＭＳ Ｐゴシック" pitchFamily="34" charset="-128"/>
              </a:rPr>
              <a:t>“</a:t>
            </a:r>
            <a:r>
              <a:rPr lang="tr-TR" altLang="ja-JP" sz="3200" b="1" smtClean="0">
                <a:solidFill>
                  <a:schemeClr val="tx1"/>
                </a:solidFill>
                <a:latin typeface="Comic Sans MS" pitchFamily="66" charset="0"/>
                <a:ea typeface="ＭＳ Ｐゴシック" pitchFamily="34" charset="-128"/>
              </a:rPr>
              <a:t>Bağlam</a:t>
            </a:r>
            <a:r>
              <a:rPr lang="ja-JP" altLang="tr-TR" sz="3200" b="1" smtClean="0">
                <a:solidFill>
                  <a:schemeClr val="tx1"/>
                </a:solidFill>
                <a:latin typeface="Comic Sans MS" pitchFamily="66" charset="0"/>
                <a:ea typeface="ＭＳ Ｐゴシック" pitchFamily="34" charset="-128"/>
              </a:rPr>
              <a:t>”</a:t>
            </a:r>
            <a:endParaRPr lang="tr-TR" altLang="tr-TR" sz="3200" b="1" smtClean="0">
              <a:solidFill>
                <a:schemeClr val="tx1"/>
              </a:solidFill>
              <a:latin typeface="Comic Sans MS" pitchFamily="66" charset="0"/>
              <a:ea typeface="ＭＳ Ｐゴシック" pitchFamily="34" charset="-128"/>
            </a:endParaRPr>
          </a:p>
        </p:txBody>
      </p:sp>
      <p:sp>
        <p:nvSpPr>
          <p:cNvPr id="32770" name="2 İçerik Yer Tutucusu"/>
          <p:cNvSpPr>
            <a:spLocks noGrp="1"/>
          </p:cNvSpPr>
          <p:nvPr>
            <p:ph idx="1"/>
          </p:nvPr>
        </p:nvSpPr>
        <p:spPr>
          <a:xfrm>
            <a:off x="0" y="1357313"/>
            <a:ext cx="9144000" cy="4775200"/>
          </a:xfrm>
        </p:spPr>
        <p:txBody>
          <a:bodyPr/>
          <a:lstStyle/>
          <a:p>
            <a:pPr eaLnBrk="1" hangingPunct="1"/>
            <a:r>
              <a:rPr lang="tr-TR" altLang="tr-TR" sz="2800" smtClean="0">
                <a:latin typeface="Comic Sans MS" pitchFamily="66" charset="0"/>
                <a:ea typeface="ＭＳ Ｐゴシック" pitchFamily="34" charset="-128"/>
              </a:rPr>
              <a:t>Bir hastanın gerçekten ağrı duyduğunu kanıtlayacak nesnel bir test yoktur.</a:t>
            </a:r>
          </a:p>
          <a:p>
            <a:pPr eaLnBrk="1" hangingPunct="1"/>
            <a:endParaRPr lang="tr-TR" altLang="tr-TR" sz="2800" smtClean="0">
              <a:latin typeface="Comic Sans MS" pitchFamily="66" charset="0"/>
              <a:ea typeface="ＭＳ Ｐゴシック" pitchFamily="34" charset="-128"/>
            </a:endParaRPr>
          </a:p>
          <a:p>
            <a:pPr eaLnBrk="1" hangingPunct="1"/>
            <a:r>
              <a:rPr lang="tr-TR" altLang="tr-TR" sz="2800" smtClean="0">
                <a:latin typeface="Comic Sans MS" pitchFamily="66" charset="0"/>
                <a:ea typeface="ＭＳ Ｐゴシック" pitchFamily="34" charset="-128"/>
              </a:rPr>
              <a:t>Ancak bu hastanın semptomlarının ne anlama geldiğini anlamaya yönelik kesin yöntemler uygulamayacağımız anlamına gelmez.</a:t>
            </a:r>
          </a:p>
          <a:p>
            <a:pPr eaLnBrk="1" hangingPunct="1"/>
            <a:endParaRPr lang="tr-TR" altLang="tr-TR" sz="2800" smtClean="0">
              <a:latin typeface="Comic Sans MS" pitchFamily="66" charset="0"/>
              <a:ea typeface="ＭＳ Ｐゴシック" pitchFamily="34" charset="-128"/>
            </a:endParaRPr>
          </a:p>
          <a:p>
            <a:pPr eaLnBrk="1" hangingPunct="1"/>
            <a:r>
              <a:rPr lang="tr-TR" altLang="tr-TR" sz="2800" smtClean="0">
                <a:latin typeface="Comic Sans MS" pitchFamily="66" charset="0"/>
                <a:ea typeface="ＭＳ Ｐゴシック" pitchFamily="34" charset="-128"/>
              </a:rPr>
              <a:t>Bunlar dikkatli dinleme, karşılıklı konuşma, anlamın ayrıştırılması, önyargıdan kaçınılmasıdır. </a:t>
            </a:r>
          </a:p>
        </p:txBody>
      </p:sp>
    </p:spTree>
    <p:extLst>
      <p:ext uri="{BB962C8B-B14F-4D97-AF65-F5344CB8AC3E}">
        <p14:creationId xmlns:p14="http://schemas.microsoft.com/office/powerpoint/2010/main" val="338262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Başlık"/>
          <p:cNvSpPr>
            <a:spLocks noGrp="1"/>
          </p:cNvSpPr>
          <p:nvPr>
            <p:ph type="title"/>
          </p:nvPr>
        </p:nvSpPr>
        <p:spPr>
          <a:xfrm>
            <a:off x="571500" y="274638"/>
            <a:ext cx="7429500" cy="868362"/>
          </a:xfrm>
        </p:spPr>
        <p:txBody>
          <a:bodyPr/>
          <a:lstStyle/>
          <a:p>
            <a:pPr eaLnBrk="1" hangingPunct="1"/>
            <a:r>
              <a:rPr lang="ja-JP" altLang="tr-TR" sz="3200" b="1" smtClean="0">
                <a:solidFill>
                  <a:schemeClr val="tx1"/>
                </a:solidFill>
                <a:latin typeface="Comic Sans MS" pitchFamily="66" charset="0"/>
                <a:ea typeface="ＭＳ Ｐゴシック" pitchFamily="34" charset="-128"/>
              </a:rPr>
              <a:t>“</a:t>
            </a:r>
            <a:r>
              <a:rPr lang="tr-TR" altLang="ja-JP" sz="3200" b="1" smtClean="0">
                <a:solidFill>
                  <a:schemeClr val="tx1"/>
                </a:solidFill>
                <a:latin typeface="Comic Sans MS" pitchFamily="66" charset="0"/>
                <a:ea typeface="ＭＳ Ｐゴシック" pitchFamily="34" charset="-128"/>
              </a:rPr>
              <a:t>Bağlam</a:t>
            </a:r>
            <a:r>
              <a:rPr lang="ja-JP" altLang="tr-TR" sz="3200" b="1" smtClean="0">
                <a:solidFill>
                  <a:schemeClr val="tx1"/>
                </a:solidFill>
                <a:latin typeface="Comic Sans MS" pitchFamily="66" charset="0"/>
                <a:ea typeface="ＭＳ Ｐゴシック" pitchFamily="34" charset="-128"/>
              </a:rPr>
              <a:t>”</a:t>
            </a:r>
            <a:endParaRPr lang="tr-TR" altLang="tr-TR" sz="3200" b="1" smtClean="0">
              <a:solidFill>
                <a:schemeClr val="tx1"/>
              </a:solidFill>
              <a:latin typeface="Comic Sans MS" pitchFamily="66" charset="0"/>
              <a:ea typeface="ＭＳ Ｐゴシック" pitchFamily="34" charset="-128"/>
            </a:endParaRPr>
          </a:p>
        </p:txBody>
      </p:sp>
      <p:sp>
        <p:nvSpPr>
          <p:cNvPr id="33794" name="2 İçerik Yer Tutucusu"/>
          <p:cNvSpPr>
            <a:spLocks noGrp="1"/>
          </p:cNvSpPr>
          <p:nvPr>
            <p:ph idx="1"/>
          </p:nvPr>
        </p:nvSpPr>
        <p:spPr>
          <a:xfrm>
            <a:off x="285750" y="1785938"/>
            <a:ext cx="8669338" cy="3571875"/>
          </a:xfrm>
        </p:spPr>
        <p:txBody>
          <a:bodyPr/>
          <a:lstStyle/>
          <a:p>
            <a:pPr eaLnBrk="1" hangingPunct="1"/>
            <a:r>
              <a:rPr lang="tr-TR" altLang="tr-TR" sz="2800" smtClean="0">
                <a:latin typeface="Comic Sans MS" pitchFamily="66" charset="0"/>
                <a:ea typeface="ＭＳ Ｐゴシック" pitchFamily="34" charset="-128"/>
              </a:rPr>
              <a:t>Semptomlar hastanın sorununu anlamada temel aldığımız, hastanın hastalık, stres ya da rahatsızlık duygularını yansıttığı bir iletişim biçimidir. Hastanın semptomları ile ilgili yorumu çoğu kez hem bilişsel hem duygu-durumsaldır.</a:t>
            </a:r>
          </a:p>
        </p:txBody>
      </p:sp>
    </p:spTree>
    <p:extLst>
      <p:ext uri="{BB962C8B-B14F-4D97-AF65-F5344CB8AC3E}">
        <p14:creationId xmlns:p14="http://schemas.microsoft.com/office/powerpoint/2010/main" val="1538061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Başlık"/>
          <p:cNvSpPr>
            <a:spLocks noGrp="1"/>
          </p:cNvSpPr>
          <p:nvPr>
            <p:ph type="title"/>
          </p:nvPr>
        </p:nvSpPr>
        <p:spPr>
          <a:xfrm>
            <a:off x="428625" y="214313"/>
            <a:ext cx="8029575" cy="857250"/>
          </a:xfrm>
        </p:spPr>
        <p:txBody>
          <a:bodyPr/>
          <a:lstStyle/>
          <a:p>
            <a:pPr eaLnBrk="1" hangingPunct="1"/>
            <a:r>
              <a:rPr lang="ja-JP" altLang="tr-TR" sz="2800" b="1" smtClean="0">
                <a:solidFill>
                  <a:schemeClr val="tx1"/>
                </a:solidFill>
                <a:latin typeface="Comic Sans MS" pitchFamily="66" charset="0"/>
                <a:ea typeface="ＭＳ Ｐゴシック" pitchFamily="34" charset="-128"/>
              </a:rPr>
              <a:t>“</a:t>
            </a:r>
            <a:r>
              <a:rPr lang="tr-TR" altLang="ja-JP" sz="2800" b="1" smtClean="0">
                <a:solidFill>
                  <a:schemeClr val="tx1"/>
                </a:solidFill>
                <a:latin typeface="Comic Sans MS" pitchFamily="66" charset="0"/>
                <a:ea typeface="ＭＳ Ｐゴシック" pitchFamily="34" charset="-128"/>
              </a:rPr>
              <a:t>Bağlam</a:t>
            </a:r>
            <a:r>
              <a:rPr lang="ja-JP" altLang="tr-TR" sz="2800" b="1" smtClean="0">
                <a:solidFill>
                  <a:schemeClr val="tx1"/>
                </a:solidFill>
                <a:latin typeface="Comic Sans MS" pitchFamily="66" charset="0"/>
                <a:ea typeface="ＭＳ Ｐゴシック" pitchFamily="34" charset="-128"/>
              </a:rPr>
              <a:t>”</a:t>
            </a:r>
            <a:endParaRPr lang="tr-TR" altLang="tr-TR" sz="2800" b="1" smtClean="0">
              <a:solidFill>
                <a:schemeClr val="tx1"/>
              </a:solidFill>
              <a:latin typeface="Comic Sans MS" pitchFamily="66" charset="0"/>
              <a:ea typeface="ＭＳ Ｐゴシック" pitchFamily="34" charset="-128"/>
            </a:endParaRPr>
          </a:p>
        </p:txBody>
      </p:sp>
      <p:sp>
        <p:nvSpPr>
          <p:cNvPr id="34818" name="2 İçerik Yer Tutucusu"/>
          <p:cNvSpPr>
            <a:spLocks noGrp="1"/>
          </p:cNvSpPr>
          <p:nvPr>
            <p:ph idx="1"/>
          </p:nvPr>
        </p:nvSpPr>
        <p:spPr>
          <a:xfrm>
            <a:off x="0" y="1214438"/>
            <a:ext cx="8955088" cy="2571750"/>
          </a:xfrm>
        </p:spPr>
        <p:txBody>
          <a:bodyPr/>
          <a:lstStyle/>
          <a:p>
            <a:pPr lvl="1" eaLnBrk="1" hangingPunct="1">
              <a:buFontTx/>
              <a:buNone/>
            </a:pPr>
            <a:r>
              <a:rPr lang="tr-TR" altLang="tr-TR" sz="2600" smtClean="0">
                <a:latin typeface="Comic Sans MS" pitchFamily="66" charset="0"/>
                <a:ea typeface="ＭＳ Ｐゴシック" pitchFamily="34" charset="-128"/>
              </a:rPr>
              <a:t>Örneğin hastanın duygusal durumunun sabah uyandığında hissedilen bir göğüs ağrısıyla bozulduğunu varsayalım. Önce bir kaygı anı yaşanır, sonra önceki gün göğsün o bölgesine düşme sonucunda bir darbe alındığı anımsanır. Bu açıklama bir rahatlama sağlar.</a:t>
            </a:r>
          </a:p>
          <a:p>
            <a:pPr lvl="1" eaLnBrk="1" hangingPunct="1">
              <a:buFontTx/>
              <a:buNone/>
            </a:pPr>
            <a:endParaRPr lang="tr-TR" altLang="tr-TR" sz="2600"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247925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Başlık"/>
          <p:cNvSpPr>
            <a:spLocks noGrp="1"/>
          </p:cNvSpPr>
          <p:nvPr>
            <p:ph type="title"/>
          </p:nvPr>
        </p:nvSpPr>
        <p:spPr>
          <a:xfrm>
            <a:off x="428625" y="214313"/>
            <a:ext cx="8029575" cy="857250"/>
          </a:xfrm>
        </p:spPr>
        <p:txBody>
          <a:bodyPr/>
          <a:lstStyle/>
          <a:p>
            <a:pPr eaLnBrk="1" hangingPunct="1"/>
            <a:r>
              <a:rPr lang="ja-JP" altLang="tr-TR" sz="2800" b="1" smtClean="0">
                <a:solidFill>
                  <a:schemeClr val="tx1"/>
                </a:solidFill>
                <a:latin typeface="Comic Sans MS" pitchFamily="66" charset="0"/>
                <a:ea typeface="ＭＳ Ｐゴシック" pitchFamily="34" charset="-128"/>
              </a:rPr>
              <a:t>“</a:t>
            </a:r>
            <a:r>
              <a:rPr lang="tr-TR" altLang="ja-JP" sz="2800" b="1" smtClean="0">
                <a:solidFill>
                  <a:schemeClr val="tx1"/>
                </a:solidFill>
                <a:latin typeface="Comic Sans MS" pitchFamily="66" charset="0"/>
                <a:ea typeface="ＭＳ Ｐゴシック" pitchFamily="34" charset="-128"/>
              </a:rPr>
              <a:t>Bağlam</a:t>
            </a:r>
            <a:r>
              <a:rPr lang="ja-JP" altLang="tr-TR" sz="2800" b="1" smtClean="0">
                <a:solidFill>
                  <a:schemeClr val="tx1"/>
                </a:solidFill>
                <a:latin typeface="Comic Sans MS" pitchFamily="66" charset="0"/>
                <a:ea typeface="ＭＳ Ｐゴシック" pitchFamily="34" charset="-128"/>
              </a:rPr>
              <a:t>”</a:t>
            </a:r>
            <a:endParaRPr lang="tr-TR" altLang="tr-TR" sz="2800" b="1" smtClean="0">
              <a:solidFill>
                <a:schemeClr val="tx1"/>
              </a:solidFill>
              <a:latin typeface="Comic Sans MS" pitchFamily="66" charset="0"/>
              <a:ea typeface="ＭＳ Ｐゴシック" pitchFamily="34" charset="-128"/>
            </a:endParaRPr>
          </a:p>
        </p:txBody>
      </p:sp>
      <p:sp>
        <p:nvSpPr>
          <p:cNvPr id="35842" name="2 İçerik Yer Tutucusu"/>
          <p:cNvSpPr>
            <a:spLocks noGrp="1"/>
          </p:cNvSpPr>
          <p:nvPr>
            <p:ph idx="1"/>
          </p:nvPr>
        </p:nvSpPr>
        <p:spPr>
          <a:xfrm>
            <a:off x="642938" y="1285875"/>
            <a:ext cx="8215312" cy="3714750"/>
          </a:xfrm>
        </p:spPr>
        <p:txBody>
          <a:bodyPr/>
          <a:lstStyle/>
          <a:p>
            <a:pPr lvl="1" eaLnBrk="1" hangingPunct="1">
              <a:buFontTx/>
              <a:buNone/>
            </a:pPr>
            <a:r>
              <a:rPr lang="tr-TR" altLang="tr-TR" sz="2600" smtClean="0">
                <a:latin typeface="Comic Sans MS" pitchFamily="66" charset="0"/>
                <a:ea typeface="ＭＳ Ｐゴシック" pitchFamily="34" charset="-128"/>
              </a:rPr>
              <a:t>			Diğer yandan böyle bir açıklama var olmayabilir. Belki bunun yerine belleğimizde bir arkadaşın göğüs ağrısını izleyen ciddi bir kalp krizi geçirdiği bilgisi vardır.</a:t>
            </a:r>
          </a:p>
          <a:p>
            <a:pPr lvl="1" eaLnBrk="1" hangingPunct="1">
              <a:buFontTx/>
              <a:buNone/>
            </a:pPr>
            <a:endParaRPr lang="tr-TR" altLang="tr-TR" sz="2600" smtClean="0">
              <a:latin typeface="Comic Sans MS" pitchFamily="66" charset="0"/>
              <a:ea typeface="ＭＳ Ｐゴシック" pitchFamily="34" charset="-128"/>
            </a:endParaRPr>
          </a:p>
          <a:p>
            <a:pPr lvl="1" eaLnBrk="1" hangingPunct="1">
              <a:buFontTx/>
              <a:buNone/>
            </a:pPr>
            <a:r>
              <a:rPr lang="tr-TR" altLang="tr-TR" sz="2600" smtClean="0">
                <a:latin typeface="Comic Sans MS" pitchFamily="66" charset="0"/>
                <a:ea typeface="ＭＳ Ｐゴシック" pitchFamily="34" charset="-128"/>
              </a:rPr>
              <a:t>			Duyulan kaygı sonucu hekim başvurusu gerçekleşir. Başvuru yakınması kaygı değildir haliyle, büyük olasılıkla ağrıdır</a:t>
            </a:r>
          </a:p>
        </p:txBody>
      </p:sp>
    </p:spTree>
    <p:extLst>
      <p:ext uri="{BB962C8B-B14F-4D97-AF65-F5344CB8AC3E}">
        <p14:creationId xmlns:p14="http://schemas.microsoft.com/office/powerpoint/2010/main" val="1622568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Başlık"/>
          <p:cNvSpPr>
            <a:spLocks noGrp="1"/>
          </p:cNvSpPr>
          <p:nvPr>
            <p:ph type="title"/>
          </p:nvPr>
        </p:nvSpPr>
        <p:spPr>
          <a:xfrm>
            <a:off x="928688" y="571500"/>
            <a:ext cx="7286625" cy="928688"/>
          </a:xfrm>
        </p:spPr>
        <p:txBody>
          <a:bodyPr/>
          <a:lstStyle/>
          <a:p>
            <a:pPr eaLnBrk="1" hangingPunct="1"/>
            <a:r>
              <a:rPr lang="ja-JP" altLang="tr-TR" sz="3200" b="1" smtClean="0">
                <a:solidFill>
                  <a:schemeClr val="tx1"/>
                </a:solidFill>
                <a:latin typeface="Comic Sans MS" pitchFamily="66" charset="0"/>
                <a:ea typeface="ＭＳ Ｐゴシック" pitchFamily="34" charset="-128"/>
              </a:rPr>
              <a:t>“</a:t>
            </a:r>
            <a:r>
              <a:rPr lang="tr-TR" altLang="ja-JP" sz="3200" b="1" smtClean="0">
                <a:solidFill>
                  <a:schemeClr val="tx1"/>
                </a:solidFill>
                <a:latin typeface="Comic Sans MS" pitchFamily="66" charset="0"/>
                <a:ea typeface="ＭＳ Ｐゴシック" pitchFamily="34" charset="-128"/>
              </a:rPr>
              <a:t>Bağlam</a:t>
            </a:r>
            <a:r>
              <a:rPr lang="ja-JP" altLang="tr-TR" sz="3200" b="1" smtClean="0">
                <a:solidFill>
                  <a:schemeClr val="tx1"/>
                </a:solidFill>
                <a:latin typeface="Comic Sans MS" pitchFamily="66" charset="0"/>
                <a:ea typeface="ＭＳ Ｐゴシック" pitchFamily="34" charset="-128"/>
              </a:rPr>
              <a:t>”</a:t>
            </a:r>
            <a:endParaRPr lang="tr-TR" altLang="tr-TR" sz="3200" b="1" smtClean="0">
              <a:solidFill>
                <a:schemeClr val="tx1"/>
              </a:solidFill>
              <a:latin typeface="Comic Sans MS" pitchFamily="66" charset="0"/>
              <a:ea typeface="ＭＳ Ｐゴシック" pitchFamily="34" charset="-128"/>
            </a:endParaRPr>
          </a:p>
        </p:txBody>
      </p:sp>
      <p:sp>
        <p:nvSpPr>
          <p:cNvPr id="36866" name="2 İçerik Yer Tutucusu"/>
          <p:cNvSpPr>
            <a:spLocks noGrp="1"/>
          </p:cNvSpPr>
          <p:nvPr>
            <p:ph idx="1"/>
          </p:nvPr>
        </p:nvSpPr>
        <p:spPr>
          <a:xfrm>
            <a:off x="214313" y="1571625"/>
            <a:ext cx="8740775" cy="4560888"/>
          </a:xfrm>
        </p:spPr>
        <p:txBody>
          <a:bodyPr/>
          <a:lstStyle/>
          <a:p>
            <a:pPr eaLnBrk="1" hangingPunct="1">
              <a:buFontTx/>
              <a:buNone/>
            </a:pPr>
            <a:r>
              <a:rPr lang="tr-TR" altLang="tr-TR" sz="2800" smtClean="0">
                <a:latin typeface="Comic Sans MS" pitchFamily="66" charset="0"/>
                <a:ea typeface="ＭＳ Ｐゴシック" pitchFamily="34" charset="-128"/>
              </a:rPr>
              <a:t>		Genellikle her sabah öksürerek mukuslu balgam çıkaran bir kişi balgamına sürekli bakarak bilgi edinmeye çalışmaz.</a:t>
            </a:r>
          </a:p>
          <a:p>
            <a:pPr eaLnBrk="1" hangingPunct="1">
              <a:buFontTx/>
              <a:buNone/>
            </a:pPr>
            <a:endParaRPr lang="tr-TR" altLang="tr-TR" sz="2800" smtClean="0">
              <a:latin typeface="Comic Sans MS" pitchFamily="66" charset="0"/>
              <a:ea typeface="ＭＳ Ｐゴシック" pitchFamily="34" charset="-128"/>
            </a:endParaRPr>
          </a:p>
          <a:p>
            <a:pPr eaLnBrk="1" hangingPunct="1">
              <a:buFontTx/>
              <a:buNone/>
            </a:pPr>
            <a:r>
              <a:rPr lang="tr-TR" altLang="tr-TR" sz="2800" smtClean="0">
                <a:latin typeface="Comic Sans MS" pitchFamily="66" charset="0"/>
                <a:ea typeface="ＭＳ Ｐゴシック" pitchFamily="34" charset="-128"/>
              </a:rPr>
              <a:t>		Eğer bir sabah balgamında kan görürse </a:t>
            </a:r>
            <a:r>
              <a:rPr lang="ja-JP" altLang="tr-TR" sz="2800" smtClean="0">
                <a:latin typeface="Comic Sans MS" pitchFamily="66" charset="0"/>
                <a:ea typeface="ＭＳ Ｐゴシック" pitchFamily="34" charset="-128"/>
              </a:rPr>
              <a:t>“</a:t>
            </a:r>
            <a:r>
              <a:rPr lang="tr-TR" altLang="ja-JP" sz="2800" smtClean="0">
                <a:latin typeface="Comic Sans MS" pitchFamily="66" charset="0"/>
                <a:ea typeface="ＭＳ Ｐゴシック" pitchFamily="34" charset="-128"/>
              </a:rPr>
              <a:t>bilgi</a:t>
            </a:r>
            <a:r>
              <a:rPr lang="ja-JP" altLang="tr-TR" sz="2800" smtClean="0">
                <a:latin typeface="Comic Sans MS" pitchFamily="66" charset="0"/>
                <a:ea typeface="ＭＳ Ｐゴシック" pitchFamily="34" charset="-128"/>
              </a:rPr>
              <a:t>”</a:t>
            </a:r>
            <a:r>
              <a:rPr lang="tr-TR" altLang="ja-JP" sz="2800" smtClean="0">
                <a:latin typeface="Comic Sans MS" pitchFamily="66" charset="0"/>
                <a:ea typeface="ＭＳ Ｐゴシック" pitchFamily="34" charset="-128"/>
              </a:rPr>
              <a:t> edinmeye çalışır, doktora başvurur.</a:t>
            </a:r>
          </a:p>
          <a:p>
            <a:pPr eaLnBrk="1" hangingPunct="1">
              <a:buFontTx/>
              <a:buNone/>
            </a:pPr>
            <a:endParaRPr lang="tr-TR" altLang="tr-TR" sz="2800" smtClean="0">
              <a:latin typeface="Comic Sans MS" pitchFamily="66" charset="0"/>
              <a:ea typeface="ＭＳ Ｐゴシック" pitchFamily="34" charset="-128"/>
            </a:endParaRPr>
          </a:p>
          <a:p>
            <a:pPr eaLnBrk="1" hangingPunct="1">
              <a:buFontTx/>
              <a:buNone/>
            </a:pPr>
            <a:r>
              <a:rPr lang="tr-TR" altLang="tr-TR" sz="2800" smtClean="0">
                <a:latin typeface="Comic Sans MS" pitchFamily="66" charset="0"/>
                <a:ea typeface="ＭＳ Ｐゴシック" pitchFamily="34" charset="-128"/>
              </a:rPr>
              <a:t>		Bir sinyalin sağladığı bilgi düzeyi algılayanı şaşırtma kapasitesiyle orantılıdır. </a:t>
            </a:r>
          </a:p>
        </p:txBody>
      </p:sp>
    </p:spTree>
    <p:extLst>
      <p:ext uri="{BB962C8B-B14F-4D97-AF65-F5344CB8AC3E}">
        <p14:creationId xmlns:p14="http://schemas.microsoft.com/office/powerpoint/2010/main" val="1991362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Başlık"/>
          <p:cNvSpPr>
            <a:spLocks noGrp="1"/>
          </p:cNvSpPr>
          <p:nvPr>
            <p:ph type="title"/>
          </p:nvPr>
        </p:nvSpPr>
        <p:spPr>
          <a:xfrm>
            <a:off x="457200" y="274638"/>
            <a:ext cx="6686550" cy="1143000"/>
          </a:xfrm>
        </p:spPr>
        <p:txBody>
          <a:bodyPr/>
          <a:lstStyle/>
          <a:p>
            <a:pPr eaLnBrk="1" hangingPunct="1"/>
            <a:r>
              <a:rPr lang="tr-TR" altLang="tr-TR" sz="2800" smtClean="0">
                <a:latin typeface="Comic Sans MS" pitchFamily="66" charset="0"/>
                <a:ea typeface="ＭＳ Ｐゴシック" pitchFamily="34" charset="-128"/>
              </a:rPr>
              <a:t>		</a:t>
            </a:r>
            <a:r>
              <a:rPr lang="tr-TR" altLang="tr-TR" sz="2800" b="1" smtClean="0">
                <a:solidFill>
                  <a:schemeClr val="tx1"/>
                </a:solidFill>
                <a:latin typeface="Comic Sans MS" pitchFamily="66" charset="0"/>
                <a:ea typeface="ＭＳ Ｐゴシック" pitchFamily="34" charset="-128"/>
              </a:rPr>
              <a:t>Hasta Hekim İletişimi</a:t>
            </a:r>
            <a:br>
              <a:rPr lang="tr-TR" altLang="tr-TR" sz="2800" b="1" smtClean="0">
                <a:solidFill>
                  <a:schemeClr val="tx1"/>
                </a:solidFill>
                <a:latin typeface="Comic Sans MS" pitchFamily="66" charset="0"/>
                <a:ea typeface="ＭＳ Ｐゴシック" pitchFamily="34" charset="-128"/>
              </a:rPr>
            </a:br>
            <a:r>
              <a:rPr lang="tr-TR" altLang="tr-TR" sz="2800" b="1" smtClean="0">
                <a:solidFill>
                  <a:schemeClr val="tx1"/>
                </a:solidFill>
                <a:latin typeface="Comic Sans MS" pitchFamily="66" charset="0"/>
                <a:ea typeface="ＭＳ Ｐゴシック" pitchFamily="34" charset="-128"/>
              </a:rPr>
              <a:t>		 </a:t>
            </a:r>
            <a:r>
              <a:rPr lang="ja-JP" altLang="tr-TR" sz="2800" b="1" smtClean="0">
                <a:solidFill>
                  <a:schemeClr val="tx1"/>
                </a:solidFill>
                <a:latin typeface="Comic Sans MS" pitchFamily="66" charset="0"/>
                <a:ea typeface="ＭＳ Ｐゴシック" pitchFamily="34" charset="-128"/>
              </a:rPr>
              <a:t>“</a:t>
            </a:r>
            <a:r>
              <a:rPr lang="tr-TR" altLang="ja-JP" sz="2800" b="1" smtClean="0">
                <a:solidFill>
                  <a:schemeClr val="tx1"/>
                </a:solidFill>
                <a:latin typeface="Comic Sans MS" pitchFamily="66" charset="0"/>
                <a:ea typeface="ＭＳ Ｐゴシック" pitchFamily="34" charset="-128"/>
              </a:rPr>
              <a:t>Bağlam</a:t>
            </a:r>
            <a:r>
              <a:rPr lang="ja-JP" altLang="tr-TR" sz="2800" b="1" smtClean="0">
                <a:solidFill>
                  <a:schemeClr val="tx1"/>
                </a:solidFill>
                <a:latin typeface="Comic Sans MS" pitchFamily="66" charset="0"/>
                <a:ea typeface="ＭＳ Ｐゴシック" pitchFamily="34" charset="-128"/>
              </a:rPr>
              <a:t>”</a:t>
            </a:r>
            <a:endParaRPr lang="tr-TR" altLang="tr-TR" sz="2800" b="1" smtClean="0">
              <a:solidFill>
                <a:schemeClr val="tx1"/>
              </a:solidFill>
              <a:latin typeface="Comic Sans MS" pitchFamily="66" charset="0"/>
              <a:ea typeface="ＭＳ Ｐゴシック" pitchFamily="34" charset="-128"/>
            </a:endParaRPr>
          </a:p>
        </p:txBody>
      </p:sp>
      <p:sp>
        <p:nvSpPr>
          <p:cNvPr id="37890" name="2 İçerik Yer Tutucusu"/>
          <p:cNvSpPr>
            <a:spLocks noGrp="1"/>
          </p:cNvSpPr>
          <p:nvPr>
            <p:ph idx="1"/>
          </p:nvPr>
        </p:nvSpPr>
        <p:spPr>
          <a:xfrm>
            <a:off x="214313" y="1428750"/>
            <a:ext cx="8929687" cy="4703763"/>
          </a:xfrm>
        </p:spPr>
        <p:txBody>
          <a:bodyPr/>
          <a:lstStyle/>
          <a:p>
            <a:pPr eaLnBrk="1" hangingPunct="1"/>
            <a:r>
              <a:rPr lang="tr-TR" altLang="tr-TR" sz="2600" smtClean="0">
                <a:latin typeface="Comic Sans MS" pitchFamily="66" charset="0"/>
                <a:ea typeface="ＭＳ Ｐゴシック" pitchFamily="34" charset="-128"/>
              </a:rPr>
              <a:t>Aşırı alkol alımı sonrası baş ağrısıyla uyanan kişi az bilgi edinir.</a:t>
            </a:r>
          </a:p>
          <a:p>
            <a:pPr eaLnBrk="1" hangingPunct="1"/>
            <a:endParaRPr lang="tr-TR" altLang="tr-TR" sz="2600" smtClean="0">
              <a:latin typeface="Comic Sans MS" pitchFamily="66" charset="0"/>
              <a:ea typeface="ＭＳ Ｐゴシック" pitchFamily="34" charset="-128"/>
            </a:endParaRPr>
          </a:p>
          <a:p>
            <a:pPr eaLnBrk="1" hangingPunct="1"/>
            <a:r>
              <a:rPr lang="ja-JP" altLang="tr-TR" sz="2600" smtClean="0">
                <a:latin typeface="Comic Sans MS" pitchFamily="66" charset="0"/>
                <a:ea typeface="ＭＳ Ｐゴシック" pitchFamily="34" charset="-128"/>
              </a:rPr>
              <a:t>“</a:t>
            </a:r>
            <a:r>
              <a:rPr lang="tr-TR" altLang="ja-JP" sz="2600" smtClean="0">
                <a:latin typeface="Comic Sans MS" pitchFamily="66" charset="0"/>
                <a:ea typeface="ＭＳ Ｐゴシック" pitchFamily="34" charset="-128"/>
              </a:rPr>
              <a:t>Beklenmedik bir anda</a:t>
            </a:r>
            <a:r>
              <a:rPr lang="ja-JP" altLang="tr-TR" sz="2600" smtClean="0">
                <a:latin typeface="Comic Sans MS" pitchFamily="66" charset="0"/>
                <a:ea typeface="ＭＳ Ｐゴシック" pitchFamily="34" charset="-128"/>
              </a:rPr>
              <a:t>”</a:t>
            </a:r>
            <a:r>
              <a:rPr lang="tr-TR" altLang="ja-JP" sz="2600" smtClean="0">
                <a:latin typeface="Comic Sans MS" pitchFamily="66" charset="0"/>
                <a:ea typeface="ＭＳ Ｐゴシック" pitchFamily="34" charset="-128"/>
              </a:rPr>
              <a:t> baş ağrısı ile uyanan kişi daha fazla bilgi edinir.</a:t>
            </a:r>
          </a:p>
          <a:p>
            <a:pPr eaLnBrk="1" hangingPunct="1"/>
            <a:endParaRPr lang="tr-TR" altLang="tr-TR" sz="2600" smtClean="0">
              <a:latin typeface="Comic Sans MS" pitchFamily="66" charset="0"/>
              <a:ea typeface="ＭＳ Ｐゴシック" pitchFamily="34" charset="-128"/>
            </a:endParaRPr>
          </a:p>
          <a:p>
            <a:pPr eaLnBrk="1" hangingPunct="1"/>
            <a:r>
              <a:rPr lang="tr-TR" altLang="tr-TR" sz="2600" smtClean="0">
                <a:latin typeface="Comic Sans MS" pitchFamily="66" charset="0"/>
                <a:ea typeface="ＭＳ Ｐゴシック" pitchFamily="34" charset="-128"/>
              </a:rPr>
              <a:t>Kanlı balgamla iletilen bilgi, mesajın alındığı bağlama bağlı olacaktır. Balgamda kan görülmesinin daima kanser anlamına geleceğine inanan kişi, kanla kanser arasında bağlantı kurmayan kişiye göre mesajı daha farklı yorumlayacaktır.</a:t>
            </a:r>
          </a:p>
        </p:txBody>
      </p:sp>
    </p:spTree>
    <p:extLst>
      <p:ext uri="{BB962C8B-B14F-4D97-AF65-F5344CB8AC3E}">
        <p14:creationId xmlns:p14="http://schemas.microsoft.com/office/powerpoint/2010/main" val="780736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Başlık"/>
          <p:cNvSpPr>
            <a:spLocks noGrp="1"/>
          </p:cNvSpPr>
          <p:nvPr>
            <p:ph type="title"/>
          </p:nvPr>
        </p:nvSpPr>
        <p:spPr>
          <a:xfrm>
            <a:off x="457200" y="428625"/>
            <a:ext cx="8229600" cy="1357313"/>
          </a:xfrm>
        </p:spPr>
        <p:txBody>
          <a:bodyPr/>
          <a:lstStyle/>
          <a:p>
            <a:pPr eaLnBrk="1" hangingPunct="1"/>
            <a:r>
              <a:rPr lang="tr-TR" altLang="tr-TR" sz="2800" smtClean="0">
                <a:latin typeface="Comic Sans MS" pitchFamily="66" charset="0"/>
                <a:ea typeface="ＭＳ Ｐゴシック" pitchFamily="34" charset="-128"/>
              </a:rPr>
              <a:t>	</a:t>
            </a:r>
            <a:r>
              <a:rPr lang="tr-TR" altLang="tr-TR" sz="2800" b="1" smtClean="0">
                <a:solidFill>
                  <a:schemeClr val="tx1"/>
                </a:solidFill>
                <a:latin typeface="Comic Sans MS" pitchFamily="66" charset="0"/>
                <a:ea typeface="ＭＳ Ｐゴシック" pitchFamily="34" charset="-128"/>
              </a:rPr>
              <a:t>Hasta Hekim İletişimi</a:t>
            </a:r>
            <a:br>
              <a:rPr lang="tr-TR" altLang="tr-TR" sz="2800" b="1" smtClean="0">
                <a:solidFill>
                  <a:schemeClr val="tx1"/>
                </a:solidFill>
                <a:latin typeface="Comic Sans MS" pitchFamily="66" charset="0"/>
                <a:ea typeface="ＭＳ Ｐゴシック" pitchFamily="34" charset="-128"/>
              </a:rPr>
            </a:br>
            <a:r>
              <a:rPr lang="tr-TR" altLang="tr-TR" sz="2800" b="1" smtClean="0">
                <a:solidFill>
                  <a:schemeClr val="tx1"/>
                </a:solidFill>
                <a:latin typeface="Comic Sans MS" pitchFamily="66" charset="0"/>
                <a:ea typeface="ＭＳ Ｐゴシック" pitchFamily="34" charset="-128"/>
              </a:rPr>
              <a:t>	 </a:t>
            </a:r>
            <a:r>
              <a:rPr lang="ja-JP" altLang="tr-TR" sz="2800" b="1" smtClean="0">
                <a:solidFill>
                  <a:schemeClr val="tx1"/>
                </a:solidFill>
                <a:latin typeface="Comic Sans MS" pitchFamily="66" charset="0"/>
                <a:ea typeface="ＭＳ Ｐゴシック" pitchFamily="34" charset="-128"/>
              </a:rPr>
              <a:t>“</a:t>
            </a:r>
            <a:r>
              <a:rPr lang="tr-TR" altLang="ja-JP" sz="2800" b="1" smtClean="0">
                <a:solidFill>
                  <a:schemeClr val="tx1"/>
                </a:solidFill>
                <a:latin typeface="Comic Sans MS" pitchFamily="66" charset="0"/>
                <a:ea typeface="ＭＳ Ｐゴシック" pitchFamily="34" charset="-128"/>
              </a:rPr>
              <a:t>Bağlam</a:t>
            </a:r>
            <a:r>
              <a:rPr lang="ja-JP" altLang="tr-TR" sz="2800" b="1" smtClean="0">
                <a:solidFill>
                  <a:schemeClr val="tx1"/>
                </a:solidFill>
                <a:latin typeface="Comic Sans MS" pitchFamily="66" charset="0"/>
                <a:ea typeface="ＭＳ Ｐゴシック" pitchFamily="34" charset="-128"/>
              </a:rPr>
              <a:t>”</a:t>
            </a:r>
            <a:endParaRPr lang="tr-TR" altLang="tr-TR" sz="2800" b="1" smtClean="0">
              <a:solidFill>
                <a:schemeClr val="tx1"/>
              </a:solidFill>
              <a:latin typeface="Comic Sans MS" pitchFamily="66" charset="0"/>
              <a:ea typeface="ＭＳ Ｐゴシック" pitchFamily="34" charset="-128"/>
            </a:endParaRPr>
          </a:p>
        </p:txBody>
      </p:sp>
      <p:sp>
        <p:nvSpPr>
          <p:cNvPr id="38914" name="2 İçerik Yer Tutucusu"/>
          <p:cNvSpPr>
            <a:spLocks noGrp="1"/>
          </p:cNvSpPr>
          <p:nvPr>
            <p:ph idx="1"/>
          </p:nvPr>
        </p:nvSpPr>
        <p:spPr>
          <a:xfrm>
            <a:off x="642938" y="2500313"/>
            <a:ext cx="8312150" cy="3632200"/>
          </a:xfrm>
        </p:spPr>
        <p:txBody>
          <a:bodyPr/>
          <a:lstStyle/>
          <a:p>
            <a:pPr eaLnBrk="1" hangingPunct="1"/>
            <a:r>
              <a:rPr lang="tr-TR" altLang="tr-TR" sz="2800" smtClean="0">
                <a:latin typeface="Comic Sans MS" pitchFamily="66" charset="0"/>
                <a:ea typeface="ＭＳ Ｐゴシック" pitchFamily="34" charset="-128"/>
              </a:rPr>
              <a:t>Belirtilerin şiddeti ile hekime başvurma kararı arasında açık bir ilişki yoktur.</a:t>
            </a:r>
          </a:p>
          <a:p>
            <a:pPr eaLnBrk="1" hangingPunct="1"/>
            <a:r>
              <a:rPr lang="tr-TR" altLang="tr-TR" sz="2800" smtClean="0">
                <a:latin typeface="Comic Sans MS" pitchFamily="66" charset="0"/>
                <a:ea typeface="ＭＳ Ｐゴシック" pitchFamily="34" charset="-128"/>
              </a:rPr>
              <a:t>Hoş karşılanmayan bir bilgiye karşı yaygın savunma tepkisi inkardır. İnsanlar kendini kandırma konusunda ciddi bir kapasiteye sahiptir.</a:t>
            </a:r>
          </a:p>
          <a:p>
            <a:pPr eaLnBrk="1" hangingPunct="1"/>
            <a:r>
              <a:rPr lang="tr-TR" altLang="tr-TR" sz="2800" smtClean="0">
                <a:latin typeface="Comic Sans MS" pitchFamily="66" charset="0"/>
                <a:ea typeface="ＭＳ Ｐゴシック" pitchFamily="34" charset="-128"/>
              </a:rPr>
              <a:t>Öte yandan toleransı az olan ve en ufak bir rahatsızlıkta hekime başvuranlarda vardır.</a:t>
            </a:r>
          </a:p>
          <a:p>
            <a:pPr eaLnBrk="1" hangingPunct="1"/>
            <a:endParaRPr lang="tr-TR" altLang="tr-TR" sz="2800"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3080390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38" y="285750"/>
            <a:ext cx="7815262" cy="1466850"/>
          </a:xfrm>
        </p:spPr>
        <p:txBody>
          <a:bodyPr>
            <a:normAutofit fontScale="90000"/>
          </a:bodyPr>
          <a:lstStyle/>
          <a:p>
            <a:pPr eaLnBrk="1" hangingPunct="1"/>
            <a:r>
              <a:rPr lang="tr-TR" altLang="tr-TR" sz="3600" b="1" smtClean="0">
                <a:solidFill>
                  <a:schemeClr val="tx1"/>
                </a:solidFill>
                <a:latin typeface="Comic Sans MS" pitchFamily="66" charset="0"/>
                <a:ea typeface="ＭＳ Ｐゴシック" pitchFamily="34" charset="-128"/>
              </a:rPr>
              <a:t>Hastayı çevresi ile birlikte ele almak</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39938" name="2 İçerik Yer Tutucusu"/>
          <p:cNvSpPr>
            <a:spLocks noGrp="1"/>
          </p:cNvSpPr>
          <p:nvPr>
            <p:ph idx="1"/>
          </p:nvPr>
        </p:nvSpPr>
        <p:spPr>
          <a:xfrm>
            <a:off x="685800" y="1981200"/>
            <a:ext cx="8101013" cy="4114800"/>
          </a:xfrm>
        </p:spPr>
        <p:txBody>
          <a:bodyPr/>
          <a:lstStyle/>
          <a:p>
            <a:pPr eaLnBrk="1" hangingPunct="1"/>
            <a:r>
              <a:rPr lang="tr-TR" altLang="tr-TR" smtClean="0">
                <a:latin typeface="Comic Sans MS" pitchFamily="66" charset="0"/>
                <a:ea typeface="ＭＳ Ｐゴシック" pitchFamily="34" charset="-128"/>
              </a:rPr>
              <a:t>Hasta ve ailesi karmaşık bir ilişkiler evreni oluşturur ve bu da klinik bakımı derinden etkiler. Bireyler sosyal ortamlarından ayrı tutulamaz; ancak bu gerçeği hastane ortamında kolaylıkla unutabiliyoruz. Kararlarda bu unsurlar da hesaba katılmalıdır.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401689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eaLnBrk="1" hangingPunct="1"/>
            <a:r>
              <a:rPr lang="tr-TR" altLang="tr-TR" sz="3600" b="1" smtClean="0">
                <a:solidFill>
                  <a:schemeClr val="tx1"/>
                </a:solidFill>
                <a:latin typeface="Comic Sans MS" pitchFamily="66" charset="0"/>
                <a:ea typeface="ＭＳ Ｐゴシック" pitchFamily="34" charset="-128"/>
              </a:rPr>
              <a:t>İletişim Nedir?</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40962"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Sana yapılmasını istediğini başkalarına yap</a:t>
            </a:r>
          </a:p>
          <a:p>
            <a:pPr eaLnBrk="1" hangingPunct="1"/>
            <a:r>
              <a:rPr lang="tr-TR" altLang="tr-TR" smtClean="0">
                <a:latin typeface="Comic Sans MS" pitchFamily="66" charset="0"/>
                <a:ea typeface="ＭＳ Ｐゴシック" pitchFamily="34" charset="-128"/>
              </a:rPr>
              <a:t>Hastalarla iletişim başkalarıyla iletişimden farklı değildir. Arkadaşlarınız ya da meslektaşlarınız sizinle konuştuklarında onlardan ne beklediğinizi hesaba katınız.</a:t>
            </a:r>
          </a:p>
          <a:p>
            <a:pPr eaLnBrk="1" hangingPunct="1"/>
            <a:endParaRPr lang="tr-TR" altLang="tr-TR" smtClean="0">
              <a:latin typeface="Comic Sans MS" pitchFamily="66" charset="0"/>
              <a:ea typeface="ＭＳ Ｐゴシック" pitchFamily="34" charset="-128"/>
            </a:endParaRP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192845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Başlık"/>
          <p:cNvSpPr>
            <a:spLocks noGrp="1"/>
          </p:cNvSpPr>
          <p:nvPr>
            <p:ph type="title"/>
          </p:nvPr>
        </p:nvSpPr>
        <p:spPr/>
        <p:txBody>
          <a:bodyPr/>
          <a:lstStyle/>
          <a:p>
            <a:pPr eaLnBrk="1" hangingPunct="1"/>
            <a:endParaRPr lang="en-US" altLang="tr-TR" smtClean="0">
              <a:latin typeface="Comic Sans MS" pitchFamily="66" charset="0"/>
              <a:ea typeface="ＭＳ Ｐゴシック" pitchFamily="34" charset="-128"/>
            </a:endParaRPr>
          </a:p>
        </p:txBody>
      </p:sp>
      <p:sp>
        <p:nvSpPr>
          <p:cNvPr id="41986" name="2 İçerik Yer Tutucusu"/>
          <p:cNvSpPr>
            <a:spLocks noGrp="1"/>
          </p:cNvSpPr>
          <p:nvPr>
            <p:ph idx="1"/>
          </p:nvPr>
        </p:nvSpPr>
        <p:spPr/>
        <p:txBody>
          <a:bodyPr/>
          <a:lstStyle/>
          <a:p>
            <a:pPr eaLnBrk="1" hangingPunct="1">
              <a:lnSpc>
                <a:spcPct val="80000"/>
              </a:lnSpc>
            </a:pPr>
            <a:r>
              <a:rPr lang="tr-TR" altLang="tr-TR" sz="3000" smtClean="0">
                <a:latin typeface="Comic Sans MS" pitchFamily="66" charset="0"/>
                <a:ea typeface="ＭＳ Ｐゴシック" pitchFamily="34" charset="-128"/>
              </a:rPr>
              <a:t>Ne demek istiyorlarsa onu söylemelerini ve söylenenin ne anlam taşıdığını anlamayı umarsınız.</a:t>
            </a:r>
          </a:p>
          <a:p>
            <a:pPr eaLnBrk="1" hangingPunct="1">
              <a:lnSpc>
                <a:spcPct val="80000"/>
              </a:lnSpc>
            </a:pPr>
            <a:r>
              <a:rPr lang="tr-TR" altLang="tr-TR" sz="3000" smtClean="0">
                <a:latin typeface="Comic Sans MS" pitchFamily="66" charset="0"/>
                <a:ea typeface="ＭＳ Ｐゴシック" pitchFamily="34" charset="-128"/>
              </a:rPr>
              <a:t>Bildikleri kadarıyla doğruyu, anladığınız dilde söylemelerini beklersiniz.</a:t>
            </a:r>
          </a:p>
          <a:p>
            <a:pPr eaLnBrk="1" hangingPunct="1">
              <a:lnSpc>
                <a:spcPct val="80000"/>
              </a:lnSpc>
            </a:pPr>
            <a:r>
              <a:rPr lang="tr-TR" altLang="tr-TR" sz="3000" smtClean="0">
                <a:latin typeface="Comic Sans MS" pitchFamily="66" charset="0"/>
                <a:ea typeface="ＭＳ Ｐゴシック" pitchFamily="34" charset="-128"/>
              </a:rPr>
              <a:t>Yönlendirilmek istemeyeceğiniz gibi sizi ilgilendirmeyen ya da aptal konumuna düşürecek bir süreç içinde olmayı, tepeden bakılmayı ve aşağılanmayı da istemezsiniz.</a:t>
            </a:r>
          </a:p>
          <a:p>
            <a:pPr eaLnBrk="1" hangingPunct="1">
              <a:lnSpc>
                <a:spcPct val="80000"/>
              </a:lnSpc>
            </a:pPr>
            <a:endParaRPr lang="tr-TR" altLang="tr-TR" sz="3000"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662153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Başlık"/>
          <p:cNvSpPr>
            <a:spLocks noGrp="1"/>
          </p:cNvSpPr>
          <p:nvPr>
            <p:ph type="title"/>
          </p:nvPr>
        </p:nvSpPr>
        <p:spPr/>
        <p:txBody>
          <a:bodyPr/>
          <a:lstStyle/>
          <a:p>
            <a:pPr eaLnBrk="1" hangingPunct="1"/>
            <a:endParaRPr lang="en-US" altLang="tr-TR" smtClean="0">
              <a:latin typeface="Comic Sans MS" pitchFamily="66" charset="0"/>
              <a:ea typeface="ＭＳ Ｐゴシック" pitchFamily="34" charset="-128"/>
            </a:endParaRPr>
          </a:p>
        </p:txBody>
      </p:sp>
      <p:sp>
        <p:nvSpPr>
          <p:cNvPr id="43010"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Kimliğinize/kişiliğinize saygılı olunmasını beklersiniz.</a:t>
            </a:r>
          </a:p>
          <a:p>
            <a:pPr eaLnBrk="1" hangingPunct="1"/>
            <a:r>
              <a:rPr lang="tr-TR" altLang="tr-TR" smtClean="0">
                <a:latin typeface="Comic Sans MS" pitchFamily="66" charset="0"/>
                <a:ea typeface="ＭＳ Ｐゴシック" pitchFamily="34" charset="-128"/>
              </a:rPr>
              <a:t>Kendi görüşünüzün de alındığı ve katkınızın olduğu bir diyalog içinde olmayı beklersiniz.</a:t>
            </a:r>
          </a:p>
          <a:p>
            <a:pPr eaLnBrk="1" hangingPunct="1"/>
            <a:r>
              <a:rPr lang="tr-TR" altLang="tr-TR" smtClean="0">
                <a:latin typeface="Comic Sans MS" pitchFamily="66" charset="0"/>
                <a:ea typeface="ＭＳ Ｐゴシック" pitchFamily="34" charset="-128"/>
              </a:rPr>
              <a:t>Söylediklerinizin dinlenmesini istersiniz.</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65589148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arsayılan Tasarım">
  <a:themeElements>
    <a:clrScheme name="">
      <a:dk1>
        <a:srgbClr val="808080"/>
      </a:dk1>
      <a:lt1>
        <a:srgbClr val="FFFF00"/>
      </a:lt1>
      <a:dk2>
        <a:srgbClr val="0066FF"/>
      </a:dk2>
      <a:lt2>
        <a:srgbClr val="000000"/>
      </a:lt2>
      <a:accent1>
        <a:srgbClr val="00CC99"/>
      </a:accent1>
      <a:accent2>
        <a:srgbClr val="3333CC"/>
      </a:accent2>
      <a:accent3>
        <a:srgbClr val="AAB8FF"/>
      </a:accent3>
      <a:accent4>
        <a:srgbClr val="DADA00"/>
      </a:accent4>
      <a:accent5>
        <a:srgbClr val="AAE2CA"/>
      </a:accent5>
      <a:accent6>
        <a:srgbClr val="2D2DB9"/>
      </a:accent6>
      <a:hlink>
        <a:srgbClr val="CCCCFF"/>
      </a:hlink>
      <a:folHlink>
        <a:srgbClr val="B2B2B2"/>
      </a:folHlink>
    </a:clrScheme>
    <a:fontScheme name="Varsayılan Tasarım">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charset="0"/>
          </a:defRPr>
        </a:defPPr>
      </a:lstStyle>
    </a:lnDef>
  </a:objectDefaults>
  <a:extraClrSchemeLst>
    <a:extraClrScheme>
      <a:clrScheme name="Varsayılan Tasarım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arsayılan Tasarı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arsayılan Tasarı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978</Words>
  <Application>Microsoft Office PowerPoint</Application>
  <PresentationFormat>Ekran Gösterisi (4:3)</PresentationFormat>
  <Paragraphs>84</Paragraphs>
  <Slides>23</Slides>
  <Notes>3</Notes>
  <HiddenSlides>0</HiddenSlides>
  <MMClips>0</MMClips>
  <ScaleCrop>false</ScaleCrop>
  <HeadingPairs>
    <vt:vector size="4" baseType="variant">
      <vt:variant>
        <vt:lpstr>Tema</vt:lpstr>
      </vt:variant>
      <vt:variant>
        <vt:i4>2</vt:i4>
      </vt:variant>
      <vt:variant>
        <vt:lpstr>Slayt Başlıkları</vt:lpstr>
      </vt:variant>
      <vt:variant>
        <vt:i4>23</vt:i4>
      </vt:variant>
    </vt:vector>
  </HeadingPairs>
  <TitlesOfParts>
    <vt:vector size="25" baseType="lpstr">
      <vt:lpstr>Ofis Teması</vt:lpstr>
      <vt:lpstr>Varsayılan Tasarım</vt:lpstr>
      <vt:lpstr>Hasta ile İletişim</vt:lpstr>
      <vt:lpstr>PowerPoint Sunusu</vt:lpstr>
      <vt:lpstr>PowerPoint Sunusu</vt:lpstr>
      <vt:lpstr>PowerPoint Sunusu</vt:lpstr>
      <vt:lpstr> Patolojiden öteye bakabilmek </vt:lpstr>
      <vt:lpstr>PowerPoint Sunusu</vt:lpstr>
      <vt:lpstr>PowerPoint Sunusu</vt:lpstr>
      <vt:lpstr>Hasta Hekim İletişimi</vt:lpstr>
      <vt:lpstr>Hasta Hekim İletişimi</vt:lpstr>
      <vt:lpstr>Hasta Hekim İletişimi</vt:lpstr>
      <vt:lpstr>Hasta Hekim İletişimi “Bağlam”</vt:lpstr>
      <vt:lpstr>“Bağlam”</vt:lpstr>
      <vt:lpstr>“Bağlam”</vt:lpstr>
      <vt:lpstr>“Bağlam”</vt:lpstr>
      <vt:lpstr>“Bağlam”</vt:lpstr>
      <vt:lpstr>“Bağlam”</vt:lpstr>
      <vt:lpstr>“Bağlam”</vt:lpstr>
      <vt:lpstr>  Hasta Hekim İletişimi    “Bağlam”</vt:lpstr>
      <vt:lpstr> Hasta Hekim İletişimi   “Bağlam”</vt:lpstr>
      <vt:lpstr>Hastayı çevresi ile birlikte ele almak </vt:lpstr>
      <vt:lpstr>İletişim Nedir? </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Hasta ile İletişim</dc:title>
  <dc:creator>Acer</dc:creator>
  <cp:lastModifiedBy>Acer</cp:lastModifiedBy>
  <cp:revision>1</cp:revision>
  <dcterms:created xsi:type="dcterms:W3CDTF">2020-03-03T07:03:10Z</dcterms:created>
  <dcterms:modified xsi:type="dcterms:W3CDTF">2020-03-03T07:05:39Z</dcterms:modified>
</cp:coreProperties>
</file>